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8" r:id="rId3"/>
    <p:sldId id="289" r:id="rId4"/>
    <p:sldId id="296" r:id="rId5"/>
    <p:sldId id="297" r:id="rId6"/>
    <p:sldId id="301" r:id="rId7"/>
    <p:sldId id="293" r:id="rId8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89939" autoAdjust="0"/>
  </p:normalViewPr>
  <p:slideViewPr>
    <p:cSldViewPr>
      <p:cViewPr varScale="1">
        <p:scale>
          <a:sx n="99" d="100"/>
          <a:sy n="99" d="100"/>
        </p:scale>
        <p:origin x="19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0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0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0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0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0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0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0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0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0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0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0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0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0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0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0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0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0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0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0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0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0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0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0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0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49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28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9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2022-05-07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/>
              <a:t>Disynaptic Inhibition Effect of Hilar Mossy Cells on Pattern Separation in Hippocampal Dentate Gyrus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280939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568386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Hippocampus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- </a:t>
            </a:r>
            <a:r>
              <a:rPr kumimoji="0" lang="en-US" altLang="ko-KR" sz="1600" dirty="0">
                <a:sym typeface="Symbol"/>
              </a:rPr>
              <a:t>Consisting of the dentate gyrus (DG) and the areas CA3 and CA1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/>
              </a:rPr>
              <a:t>    - Play a key role in memory formation, storage, and retrieval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35496" y="3502168"/>
            <a:ext cx="8948737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Pattern Separation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Pattern Separation: T</a:t>
            </a:r>
            <a:r>
              <a:rPr lang="en-US" altLang="ko-KR" sz="1600" b="0" i="0" u="none" strike="noStrike" baseline="0" dirty="0"/>
              <a:t>ransforming input patterns into sparser and orthogonalized patterns </a:t>
            </a:r>
          </a:p>
          <a:p>
            <a:pPr algn="l">
              <a:buNone/>
            </a:pPr>
            <a:r>
              <a:rPr lang="en-US" altLang="ko-KR" sz="1600" b="0" i="0" u="none" strike="noStrike" baseline="0" dirty="0"/>
              <a:t>   - DG: Pre-processor for the CA3: Granule cells (GCs) in the DG performs pattern separation, </a:t>
            </a:r>
          </a:p>
          <a:p>
            <a:pPr algn="l">
              <a:buNone/>
            </a:pPr>
            <a:r>
              <a:rPr lang="en-US" altLang="ko-KR" sz="1600" dirty="0"/>
              <a:t>                                              </a:t>
            </a:r>
            <a:r>
              <a:rPr lang="en-US" altLang="ko-KR" sz="1600" b="0" i="0" u="none" strike="noStrike" baseline="0" dirty="0"/>
              <a:t>facilitating pattern storage and retrieval in the CA3</a:t>
            </a:r>
          </a:p>
          <a:p>
            <a:pPr algn="l"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Sparsity </a:t>
            </a:r>
            <a:r>
              <a:rPr kumimoji="0" lang="en-US" altLang="ko-KR" sz="1600" dirty="0">
                <a:sym typeface="Wingdings" panose="05000000000000000000" pitchFamily="2" charset="2"/>
              </a:rPr>
              <a:t> Enhancing the pattern separation </a:t>
            </a: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232682"/>
            <a:ext cx="894873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Purpose of Our Study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Investigation of Disynaptic Inhibition Effect of Mossy Cells (MCs) Mediated by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Basket Cells (BCs) on The Pattern Separation in The Hippocampal Dentate Gyrus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37290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Hippocampal DG Network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>
            <a:extLst>
              <a:ext uri="{FF2B5EF4-FFF2-40B4-BE49-F238E27FC236}">
                <a16:creationId xmlns:a16="http://schemas.microsoft.com/office/drawing/2014/main" id="{6CBB45A5-BCC3-4BAB-AC69-511F8AB4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9" y="835336"/>
            <a:ext cx="9099551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Cells in DG Network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- </a:t>
            </a:r>
            <a:r>
              <a:rPr kumimoji="0" lang="en-US" altLang="ko-KR" sz="1600" dirty="0">
                <a:sym typeface="Symbol"/>
              </a:rPr>
              <a:t>DG receives inputs from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the entorhinal cortex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(EC) via the perforant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paths (PPs)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Granular Layer: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Excitatory granule cells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(GCs): providing the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output to the CA3 via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the mossy fibers (MFs)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Inhibitory </a:t>
            </a:r>
            <a:r>
              <a:rPr kumimoji="0" lang="en-US" altLang="ko-KR" sz="1600" dirty="0">
                <a:sym typeface="Symbol"/>
              </a:rPr>
              <a:t>basket cells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(BCs)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Hilus: Excitatory mossy cells (MCs) &amp; Inhibitory hilar perforant path-associated (HIPP)</a:t>
            </a:r>
            <a:r>
              <a:rPr kumimoji="0" lang="en-US" altLang="ko-KR" sz="1600" dirty="0">
                <a:sym typeface="Symbol"/>
              </a:rPr>
              <a:t> cells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en-US" altLang="ko-KR" sz="800" dirty="0">
              <a:sym typeface="Symbol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Disynaptic connections on GCs (Red lines) mediated by BCs: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    MC </a:t>
            </a:r>
            <a:r>
              <a:rPr kumimoji="0" lang="en-US" altLang="ko-KR" sz="1600" dirty="0">
                <a:sym typeface="Symbol" panose="05050102010706020507" pitchFamily="18" charset="2"/>
              </a:rPr>
              <a:t> BC  GC &amp; HIPP  BC  GC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 panose="05050102010706020507" pitchFamily="18" charset="2"/>
              </a:rPr>
              <a:t>   - Monosynaptic connections on GCs (Blue lines):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 panose="05050102010706020507" pitchFamily="18" charset="2"/>
              </a:rPr>
              <a:t>           </a:t>
            </a:r>
            <a:r>
              <a:rPr kumimoji="0" lang="en-US" altLang="ko-KR" sz="1600" dirty="0">
                <a:sym typeface="Symbol"/>
              </a:rPr>
              <a:t>MC </a:t>
            </a:r>
            <a:r>
              <a:rPr kumimoji="0" lang="en-US" altLang="ko-KR" sz="1600" dirty="0">
                <a:sym typeface="Symbol" panose="05050102010706020507" pitchFamily="18" charset="2"/>
              </a:rPr>
              <a:t> GC &amp; HIPP  GC</a:t>
            </a:r>
            <a:endParaRPr kumimoji="0" lang="en-US" altLang="ko-KR" sz="1600" dirty="0">
              <a:sym typeface="Symbo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21" y="5438610"/>
                <a:ext cx="8932567" cy="1354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Architecture of The DG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- EC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EC cells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</a:t>
                </a:r>
                <a:r>
                  <a:rPr kumimoji="0" lang="en-US" altLang="ko-KR" sz="1600" dirty="0">
                    <a:sym typeface="Symbol"/>
                  </a:rPr>
                  <a:t>- Granular-layer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(=2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GC clusters,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0)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GCs </a:t>
                </a:r>
                <a:r>
                  <a:rPr kumimoji="0" lang="en-US" altLang="ko-KR" sz="1600" dirty="0">
                    <a:sym typeface="Symbol"/>
                  </a:rPr>
                  <a:t>&amp; one BC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in each GC cluster </a:t>
                </a:r>
                <a:r>
                  <a:rPr kumimoji="0" lang="en-US" altLang="ko-KR" sz="1600" dirty="0">
                    <a:sym typeface="Symbol"/>
                  </a:rPr>
                  <a:t> Total No. of GCs = 2000 &amp; No. of BCs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/>
                  </a:rPr>
                  <a:t> = 20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- Hilus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MCs 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𝐻𝐼𝑃𝑃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HIPP cells</a:t>
                </a:r>
                <a:endParaRPr kumimoji="0" lang="en-US" altLang="ko-KR" sz="1600" dirty="0">
                  <a:sym typeface="Symbol"/>
                </a:endParaRPr>
              </a:p>
            </p:txBody>
          </p:sp>
        </mc:Choice>
        <mc:Fallback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621" y="5438610"/>
                <a:ext cx="8932567" cy="1354217"/>
              </a:xfrm>
              <a:prstGeom prst="rect">
                <a:avLst/>
              </a:prstGeom>
              <a:blipFill>
                <a:blip r:embed="rId3"/>
                <a:stretch>
                  <a:fillRect t="-2252" b="-49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그림 5">
            <a:extLst>
              <a:ext uri="{FF2B5EF4-FFF2-40B4-BE49-F238E27FC236}">
                <a16:creationId xmlns:a16="http://schemas.microsoft.com/office/drawing/2014/main" id="{0CE88A44-62C8-4102-AE51-9D9E14EFDB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8648" y="742281"/>
            <a:ext cx="6375352" cy="292459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BE1078-92B1-44F8-9460-5D699303D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9115" y="4133821"/>
            <a:ext cx="5167081" cy="2484466"/>
          </a:xfrm>
          <a:prstGeom prst="rect">
            <a:avLst/>
          </a:prstGeom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-107950" y="115888"/>
            <a:ext cx="58432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 Binary Representation of Spiking Activity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3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C8499F79-6BCF-4E43-A027-395AD60554B9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15">
                <a:extLst>
                  <a:ext uri="{FF2B5EF4-FFF2-40B4-BE49-F238E27FC236}">
                    <a16:creationId xmlns:a16="http://schemas.microsoft.com/office/drawing/2014/main" id="{186E292E-F34F-428B-AD96-5C1052E8DF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59" y="741472"/>
                <a:ext cx="9093741" cy="3278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Binary Representation of 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Spiking Activity of EC Cells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- Direct Excitatory EC Inputs via PP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   Input density = 10 %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40 active EC cells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&amp; Remaining ones: silent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Active EC cells: at least one spike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during the stimulus stage (1)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otherwise, silent EC cells (0)</a:t>
                </a:r>
                <a:endParaRPr kumimoji="0" lang="en-US" altLang="ko-KR" sz="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endParaRPr kumimoji="0" lang="en-US" altLang="ko-KR" sz="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ko-KR" sz="1600" i="1" dirty="0" smtClean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𝐴</m:t>
                        </m:r>
                      </m:e>
                      <m:sup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𝑖𝑛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: Randomly-chosen input 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pattern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Construct another input patterns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𝐵</m:t>
                        </m:r>
                      </m:e>
                      <m:sub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</m:t>
                        </m:r>
                      </m:sub>
                      <m:sup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𝑖𝑛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with the overlap percentage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dirty="0" smtClean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𝑃</m:t>
                        </m:r>
                      </m:e>
                      <m:sub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𝑂𝐿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>
          <p:sp>
            <p:nvSpPr>
              <p:cNvPr id="30" name="TextBox 15">
                <a:extLst>
                  <a:ext uri="{FF2B5EF4-FFF2-40B4-BE49-F238E27FC236}">
                    <a16:creationId xmlns:a16="http://schemas.microsoft.com/office/drawing/2014/main" id="{186E292E-F34F-428B-AD96-5C1052E8DF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59" y="741472"/>
                <a:ext cx="9093741" cy="3278333"/>
              </a:xfrm>
              <a:prstGeom prst="rect">
                <a:avLst/>
              </a:prstGeom>
              <a:blipFill>
                <a:blip r:embed="rId4"/>
                <a:stretch>
                  <a:fillRect t="-1117" b="-93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15">
            <a:extLst>
              <a:ext uri="{FF2B5EF4-FFF2-40B4-BE49-F238E27FC236}">
                <a16:creationId xmlns:a16="http://schemas.microsoft.com/office/drawing/2014/main" id="{EE24DCD0-E1DB-4ACA-A096-DD0C0B84C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58" y="4120624"/>
            <a:ext cx="894873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Binary Representation of 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  Spiking Activity of GCs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2D94772E-3E60-41A2-A2F8-1850273F6197}"/>
              </a:ext>
            </a:extLst>
          </p:cNvPr>
          <p:cNvSpPr/>
          <p:nvPr/>
        </p:nvSpPr>
        <p:spPr>
          <a:xfrm>
            <a:off x="300619" y="4869142"/>
            <a:ext cx="70013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Active GCs: at least one spike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during the stimulus stage (1)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otherwise, silent GCs (0)</a:t>
            </a: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036CF17-1689-4D6A-AED6-866015E2A2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1494" y="727725"/>
            <a:ext cx="5174702" cy="262926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BF6CD652-FF89-4CD4-8828-AA034772F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303" y="5157192"/>
            <a:ext cx="4953691" cy="15851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15"/>
              <p:cNvSpPr txBox="1">
                <a:spLocks noChangeArrowheads="1"/>
              </p:cNvSpPr>
              <p:nvPr/>
            </p:nvSpPr>
            <p:spPr bwMode="auto">
              <a:xfrm>
                <a:off x="97631" y="692151"/>
                <a:ext cx="8898732" cy="61146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endParaRPr kumimoji="0" lang="en-US" altLang="ko-KR" sz="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Activation Degrees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GCs: More sparse firings than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EC cells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Average activation degree: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(=0.1) &gt;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(=0.052)  </a:t>
                </a: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Orthogonalization Degrees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Pearson’s correlation coefficient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denoting similarity degree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between two patterns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Orthogonalization degree: </a:t>
                </a: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=(1−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)/2;  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=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𝑖𝑛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𝑜𝑢𝑡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 representing dissimilarity degree between two patterns</a:t>
                </a: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𝑂𝐿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≥40%</m:t>
                    </m:r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𝑂𝐿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&lt;40%</m:t>
                    </m:r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p>
                  </m:oMath>
                </a14:m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8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Pattern Distance and Pattern Separation Degree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Pattern distance: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Pattern separation degree: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bSup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&gt;1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4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4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𝑃</m:t>
                        </m:r>
                      </m:e>
                      <m:sub>
                        <m:r>
                          <a:rPr kumimoji="0" lang="en-US" altLang="ko-KR" sz="14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𝑂𝐿</m:t>
                        </m:r>
                      </m:sub>
                    </m:sSub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 Pattern separation occurs </a:t>
                </a:r>
              </a:p>
            </p:txBody>
          </p:sp>
        </mc:Choice>
        <mc:Fallback xmlns="">
          <p:sp>
            <p:nvSpPr>
              <p:cNvPr id="717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7631" y="692151"/>
                <a:ext cx="8898732" cy="6114687"/>
              </a:xfrm>
              <a:prstGeom prst="rect">
                <a:avLst/>
              </a:prstGeom>
              <a:blipFill>
                <a:blip r:embed="rId5"/>
                <a:stretch>
                  <a:fillRect l="-411" b="-19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3537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Characterization of Pattern Separation</a:t>
            </a:r>
          </a:p>
        </p:txBody>
      </p: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4C926F5-D1E5-4E99-AC59-A95CBDE804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4193" y="823106"/>
            <a:ext cx="5814871" cy="160804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5E326B8-4E54-4170-9F2E-33A7DFBE10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3022" y="2567318"/>
            <a:ext cx="5357608" cy="1653770"/>
          </a:xfrm>
          <a:prstGeom prst="rect">
            <a:avLst/>
          </a:prstGeom>
        </p:spPr>
      </p:pic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F0B2B31-0AEA-472C-8CA2-39279D6C7ADB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9EF2602D-2769-D588-A64C-719184F67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314" y="4843804"/>
            <a:ext cx="2704612" cy="1898308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8285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Disynaptic Effect of</a:t>
            </a:r>
            <a:r>
              <a:rPr kumimoji="0" lang="ko-KR" altLang="en-US" sz="2200" b="1" dirty="0"/>
              <a:t> </a:t>
            </a:r>
            <a:r>
              <a:rPr kumimoji="0" lang="en-US" altLang="ko-KR" sz="2200" b="1" dirty="0"/>
              <a:t>Hilar Mossy Cells on Pattern Separation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676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Disynaptic Effect on Pattern Distance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Normalized synaptic strength: 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50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BC</m:t>
                            </m:r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altLang="ko-KR" sz="15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MC</m:t>
                            </m:r>
                          </m:e>
                        </m:d>
                      </m:sup>
                    </m:sSubSup>
                    <m:r>
                      <a:rPr lang="en-US" altLang="ko-KR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(=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50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BC</m:t>
                            </m:r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altLang="ko-KR" sz="15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MC</m:t>
                            </m:r>
                          </m:e>
                        </m:d>
                      </m:sup>
                    </m:sSubSup>
                    <m:r>
                      <a:rPr lang="en-US" altLang="ko-KR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p>
                      <m:sSupPr>
                        <m:ctrlPr>
                          <a:rPr lang="ko-KR" altLang="ko-KR" sz="15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ko-KR" sz="150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BC</m:t>
                                </m:r>
                                <m: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MC</m:t>
                                </m:r>
                              </m:e>
                            </m:d>
                          </m:sup>
                        </m:sSubSup>
                      </m:e>
                      <m:sup>
                        <m:r>
                          <a:rPr lang="ko-KR" altLang="en-US" sz="15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∗</m:t>
                        </m:r>
                      </m:sup>
                    </m:sSup>
                    <m:r>
                      <a:rPr lang="en-US" altLang="ko-KR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ko-KR" sz="1500" dirty="0">
                    <a:effectLst/>
                    <a:latin typeface="Calibri" panose="020F0502020204030204" pitchFamily="34" charset="0"/>
                    <a:cs typeface="Times New Roman" panose="02020603050405020304" pitchFamily="18" charset="0"/>
                  </a:rPr>
                  <a:t>; </a:t>
                </a:r>
                <a:r>
                  <a:rPr lang="en-US" altLang="ko-KR" sz="1300" dirty="0">
                    <a:latin typeface="+mn-ea"/>
                    <a:ea typeface="+mn-ea"/>
                    <a:cs typeface="Times New Roman" panose="02020603050405020304" pitchFamily="18" charset="0"/>
                  </a:rPr>
                  <a:t>   R = AMPA or NMDA,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ko-KR" sz="150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BC</m:t>
                                </m:r>
                                <m: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MC</m:t>
                                </m:r>
                              </m:e>
                            </m:d>
                          </m:sup>
                        </m:sSubSup>
                      </m:e>
                      <m:sup>
                        <m:r>
                          <a:rPr lang="ko-KR" altLang="en-US" sz="15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∗</m:t>
                        </m:r>
                      </m:sup>
                    </m:sSup>
                    <m:r>
                      <a:rPr lang="en-US" altLang="ko-KR" sz="15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MS Gothic" panose="020B0609070205080204" pitchFamily="49" charset="-128"/>
                        <a:cs typeface="MS Gothic" panose="020B0609070205080204" pitchFamily="49" charset="-128"/>
                      </a:rPr>
                      <m:t>:</m:t>
                    </m:r>
                    <m:r>
                      <a:rPr lang="ko-KR" altLang="en-US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S Gothic" panose="020B0609070205080204" pitchFamily="49" charset="-128"/>
                        <a:cs typeface="MS Gothic" panose="020B0609070205080204" pitchFamily="49" charset="-128"/>
                      </a:rPr>
                      <m:t> </m:t>
                    </m:r>
                  </m:oMath>
                </a14:m>
                <a:r>
                  <a:rPr lang="en-US" altLang="ko-KR" sz="1500" dirty="0">
                    <a:latin typeface="+mn-ea"/>
                    <a:ea typeface="+mn-ea"/>
                    <a:cs typeface="Times New Roman" panose="02020603050405020304" pitchFamily="18" charset="0"/>
                  </a:rPr>
                  <a:t>Original default value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</a:t>
                </a:r>
                <a:r>
                  <a:rPr lang="en-US" altLang="ko-KR" sz="1500" dirty="0"/>
                  <a:t> Disynaptic effect of MCs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With increasing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decreases from 0.221 and becomes saturate to 0.031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increases from 0.140 and gets saturated to 0.337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</a:t>
                </a:r>
                <a14:m>
                  <m:oMath xmlns:m="http://schemas.openxmlformats.org/officeDocument/2006/math">
                    <m:r>
                      <a:rPr lang="en-US" altLang="ko-KR" sz="1500" b="0" i="0" smtClean="0">
                        <a:latin typeface="Cambria Math" panose="02040503050406030204" pitchFamily="18" charset="0"/>
                      </a:rPr>
                      <m:t>  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increases from 0.664 and becomes saturated to 10.871</a:t>
                </a: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Disynaptic Effect on Pattern Separation Degree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Disynaptic effect of MCs: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With i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ncreasing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increases and becomes saturated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to 3.913.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&gt;0.29,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&gt;1  Pattern separation occurs.</a:t>
                </a: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676106"/>
              </a:xfrm>
              <a:prstGeom prst="rect">
                <a:avLst/>
              </a:prstGeom>
              <a:blipFill>
                <a:blip r:embed="rId4"/>
                <a:stretch>
                  <a:fillRect l="-613" t="-536" b="-4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그림 2">
            <a:extLst>
              <a:ext uri="{FF2B5EF4-FFF2-40B4-BE49-F238E27FC236}">
                <a16:creationId xmlns:a16="http://schemas.microsoft.com/office/drawing/2014/main" id="{0DF0C782-8689-A19D-CE3A-1822769293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363" y="3140968"/>
            <a:ext cx="8137276" cy="167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7914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2F547B37-3AEE-2015-DFC8-C6C212AAB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6415" y="4911975"/>
            <a:ext cx="2788477" cy="17205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5076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Synchronous Oscillations of Active GCs</a:t>
                </a: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- 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increases, the synchronization degree of the sparsely synchronized rhythm is  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increased.</a:t>
                </a:r>
              </a:p>
              <a:p>
                <a:pPr>
                  <a:buNone/>
                </a:pPr>
                <a:endParaRPr kumimoji="0" lang="en-US" altLang="ko-KR" sz="8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Population Behavior of GCs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Synchronization 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ℳ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With i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ncreasing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ℳ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increases from 1.519 and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becomes saturated to 4.931</a:t>
                </a:r>
                <a:endParaRPr kumimoji="0" lang="en-US" altLang="ko-KR" sz="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Relation between Sparsely Synchronized Rhythm </a:t>
                </a: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 and Pattern Separation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Positive correlation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ℳ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=0.9987</m:t>
                    </m:r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507662"/>
              </a:xfrm>
              <a:prstGeom prst="rect">
                <a:avLst/>
              </a:prstGeom>
              <a:blipFill>
                <a:blip r:embed="rId3"/>
                <a:stretch>
                  <a:fillRect l="-613" t="-5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690701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Sparsely Synchronized Rhythms of the Active GCs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470B7AD8-3A23-98DF-3D08-6F7B75DC38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64" y="1200467"/>
            <a:ext cx="7861465" cy="1647044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B80D004-A6C1-901A-CA48-F1A0567CB4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4540" y="3227635"/>
            <a:ext cx="2695759" cy="163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43953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Box 15"/>
          <p:cNvSpPr txBox="1">
            <a:spLocks noChangeArrowheads="1"/>
          </p:cNvSpPr>
          <p:nvPr/>
        </p:nvSpPr>
        <p:spPr bwMode="auto">
          <a:xfrm>
            <a:off x="47625" y="692696"/>
            <a:ext cx="8948738" cy="470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ym typeface="Symbol" panose="05050102010706020507" pitchFamily="18" charset="2"/>
              </a:rPr>
              <a:t>Pattern Separation </a:t>
            </a:r>
            <a:endParaRPr kumimoji="0" lang="en-US" altLang="ko-KR" sz="1800" b="1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1600" dirty="0"/>
              <a:t>   - </a:t>
            </a:r>
            <a:r>
              <a:rPr lang="en-US" altLang="ko-KR" sz="1600" b="0" i="0" u="none" strike="noStrike" baseline="0" dirty="0"/>
              <a:t>Granule cells (GCs) in the hippocampal DG</a:t>
            </a:r>
            <a:r>
              <a:rPr lang="en-US" altLang="ko-KR" sz="1600" dirty="0"/>
              <a:t> </a:t>
            </a:r>
            <a:r>
              <a:rPr lang="en-US" altLang="ko-KR" sz="1600" b="0" i="0" u="none" strike="noStrike" baseline="0" dirty="0"/>
              <a:t>performs pattern separation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1600" dirty="0"/>
              <a:t>     on the inputs from the EC by </a:t>
            </a:r>
            <a:r>
              <a:rPr lang="en-US" altLang="ko-KR" sz="1600" dirty="0" err="1"/>
              <a:t>sparsifying</a:t>
            </a:r>
            <a:r>
              <a:rPr lang="en-US" altLang="ko-KR" sz="1600" dirty="0"/>
              <a:t> and </a:t>
            </a:r>
            <a:r>
              <a:rPr lang="en-US" altLang="ko-KR" sz="1600" dirty="0" err="1"/>
              <a:t>orthogonalizing</a:t>
            </a:r>
            <a:r>
              <a:rPr lang="en-US" altLang="ko-KR" sz="1600" dirty="0"/>
              <a:t> them</a:t>
            </a:r>
            <a:r>
              <a:rPr lang="en-US" altLang="ko-KR" sz="1600" b="0" i="0" u="none" strike="noStrike" baseline="0" dirty="0"/>
              <a:t> </a:t>
            </a:r>
            <a:endParaRPr kumimoji="0" lang="en-US" altLang="ko-KR" sz="16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b="1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b="1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 Investigation of Disynaptic Inhibition Effect of MCs on Pattern Separation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Disynaptic inhibition effect of MCs: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sym typeface="Symbol" panose="05050102010706020507" pitchFamily="18" charset="2"/>
              </a:rPr>
              <a:t>     Increase in the disynaptic effect of MCs  Increase in pattern separation degree</a:t>
            </a:r>
          </a:p>
          <a:p>
            <a:endParaRPr kumimoji="0" lang="en-US" altLang="ko-KR" sz="7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endParaRPr kumimoji="0" lang="en-US" altLang="ko-KR" sz="7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 Disynaptic Effect of MCs on</a:t>
            </a:r>
            <a:r>
              <a:rPr kumimoji="0" lang="en-US" altLang="ko-KR" sz="1800" b="1" dirty="0"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Sparsely Synchronized Rhythms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sym typeface="Symbol" panose="05050102010706020507" pitchFamily="18" charset="2"/>
              </a:rPr>
              <a:t>   - Increase in the disynaptic effect of MCs  </a:t>
            </a:r>
            <a:r>
              <a:rPr kumimoji="0" lang="en-US" altLang="ko-KR" sz="1600" dirty="0">
                <a:sym typeface="Symbol" panose="05050102010706020507" pitchFamily="18" charset="2"/>
              </a:rPr>
              <a:t>increase in the synchronization degree of</a:t>
            </a:r>
          </a:p>
          <a:p>
            <a:pPr>
              <a:buNone/>
            </a:pPr>
            <a:r>
              <a:rPr kumimoji="0" lang="en-US" altLang="ko-KR" sz="1600" b="0" dirty="0">
                <a:solidFill>
                  <a:schemeClr val="tx1"/>
                </a:solidFill>
                <a:sym typeface="Symbol" panose="05050102010706020507" pitchFamily="18" charset="2"/>
              </a:rPr>
              <a:t>                                                             sparsely synchronized rhythm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lang="en-US" altLang="ko-KR" sz="700" b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ko-KR" sz="700" b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 Relation between Sparsely Synchronized Rhythms and Pattern Separation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sym typeface="Symbol" panose="05050102010706020507" pitchFamily="18" charset="2"/>
              </a:rPr>
              <a:t>   - Positive correlation between pattern separation degree and both synchronization degree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 Larger the synchronization degree of the sparsely synchronized rhythm is, 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    the pattern separation becomes enhanced.</a:t>
            </a:r>
            <a:endParaRPr lang="en-US" altLang="ko-KR" sz="1600" b="0" dirty="0">
              <a:solidFill>
                <a:schemeClr val="tx1"/>
              </a:solidFill>
            </a:endParaRPr>
          </a:p>
        </p:txBody>
      </p:sp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D9D5EA4E-20EE-480B-B852-421DFF9565C6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966</Words>
  <Application>Microsoft Office PowerPoint</Application>
  <PresentationFormat>화면 슬라이드 쇼(4:3)</PresentationFormat>
  <Paragraphs>156</Paragraphs>
  <Slides>7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맑은 고딕</vt:lpstr>
      <vt:lpstr>Arial</vt:lpstr>
      <vt:lpstr>Calibri</vt:lpstr>
      <vt:lpstr>Cambria Math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593</cp:revision>
  <dcterms:created xsi:type="dcterms:W3CDTF">2006-10-05T04:04:58Z</dcterms:created>
  <dcterms:modified xsi:type="dcterms:W3CDTF">2022-05-06T22:01:47Z</dcterms:modified>
</cp:coreProperties>
</file>