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091" autoAdjust="0"/>
  </p:normalViewPr>
  <p:slideViewPr>
    <p:cSldViewPr snapToGrid="0">
      <p:cViewPr varScale="1">
        <p:scale>
          <a:sx n="94" d="100"/>
          <a:sy n="94" d="100"/>
        </p:scale>
        <p:origin x="119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5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41F46-F903-4CE6-8CEA-DC0C75F132EB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4E4EA-8624-4B28-A309-64CDC1F564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1857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sz="1800" b="1" dirty="0">
                <a:effectLst/>
                <a:latin typeface="Segoe UI Emoji" panose="020B0502040204020203" pitchFamily="34" charset="0"/>
                <a:ea typeface="맑은 고딕" panose="020B0503020000020004" pitchFamily="50" charset="-127"/>
                <a:cs typeface="Segoe UI Emoji" panose="020B0502040204020203" pitchFamily="34" charset="0"/>
              </a:rPr>
              <a:t>We ask whether our hippocampus-inspired ANN exhibits Robust and Efficient performance under Structural Sparsity.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4E4EA-8624-4B28-A309-64CDC1F56411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51901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800"/>
              <a:t>Biological hippocampus </a:t>
            </a:r>
            <a:r>
              <a:rPr lang="en-US" altLang="ko-KR" sz="1800" dirty="0"/>
              <a:t>has evolved over hundreds of millions of years across vertebrate species and provides a </a:t>
            </a:r>
            <a:r>
              <a:rPr lang="en-US" altLang="ko-KR" sz="1800" b="1" dirty="0"/>
              <a:t>sparse and structured architecture </a:t>
            </a:r>
            <a:r>
              <a:rPr lang="en-US" altLang="ko-KR" sz="1800" dirty="0"/>
              <a:t>for efficient memory processing. Motivated by these principles,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800" b="1" dirty="0"/>
              <a:t>we investigate a hippocampus-inspired artificial neural network</a:t>
            </a:r>
            <a:r>
              <a:rPr lang="en-US" altLang="ko-KR" sz="1800" dirty="0"/>
              <a:t>. </a:t>
            </a:r>
            <a:r>
              <a:rPr lang="en-US" altLang="ko-KR" sz="1800" b="1" dirty="0">
                <a:effectLst/>
                <a:latin typeface="Segoe UI Emoji" panose="020B0502040204020203" pitchFamily="34" charset="0"/>
                <a:ea typeface="맑은 고딕" panose="020B0503020000020004" pitchFamily="50" charset="-127"/>
                <a:cs typeface="Segoe UI Emoji" panose="020B0502040204020203" pitchFamily="34" charset="0"/>
              </a:rPr>
              <a:t>Biological hippocampus operates with sparse and structured wiring, whereas conventional MLPs rely on dense feedforward connectivity.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800" b="1" dirty="0">
                <a:effectLst/>
                <a:latin typeface="Segoe UI Emoji" panose="020B0502040204020203" pitchFamily="34" charset="0"/>
                <a:ea typeface="맑은 고딕" panose="020B0503020000020004" pitchFamily="50" charset="-127"/>
                <a:cs typeface="Segoe UI Emoji" panose="020B0502040204020203" pitchFamily="34" charset="0"/>
              </a:rPr>
              <a:t>We ask whether structured sparsity can improve robustness.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4E4EA-8624-4B28-A309-64CDC1F56411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83035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800" b="1" dirty="0">
                <a:effectLst/>
                <a:latin typeface="Segoe UI Emoji" panose="020B0502040204020203" pitchFamily="34" charset="0"/>
                <a:ea typeface="맑은 고딕" panose="020B0503020000020004" pitchFamily="50" charset="-127"/>
                <a:cs typeface="Segoe UI Emoji" panose="020B0502040204020203" pitchFamily="34" charset="0"/>
              </a:rPr>
              <a:t>       </a:t>
            </a:r>
            <a:r>
              <a:rPr lang="en-US" altLang="ko-KR" sz="1800" b="1" dirty="0" err="1">
                <a:effectLst/>
                <a:latin typeface="Segoe UI Emoji" panose="020B0502040204020203" pitchFamily="34" charset="0"/>
                <a:ea typeface="맑은 고딕" panose="020B0503020000020004" pitchFamily="50" charset="-127"/>
                <a:cs typeface="Segoe UI Emoji" panose="020B0502040204020203" pitchFamily="34" charset="0"/>
              </a:rPr>
              <a:t>OurANN</a:t>
            </a:r>
            <a:r>
              <a:rPr lang="en-US" altLang="ko-KR" sz="1800" b="1" dirty="0">
                <a:effectLst/>
                <a:latin typeface="Segoe UI Emoji" panose="020B0502040204020203" pitchFamily="34" charset="0"/>
                <a:ea typeface="맑은 고딕" panose="020B0503020000020004" pitchFamily="50" charset="-127"/>
                <a:cs typeface="Segoe UI Emoji" panose="020B0502040204020203" pitchFamily="34" charset="0"/>
              </a:rPr>
              <a:t>: Hybrid Classifier Integrating (a) biological hippocampus-inspired Modular Architecture with Cooperative Functional Modules and (b) Engineering Machine. 3 Functional Modules (DG, CA3, CA1)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800" b="1" dirty="0">
                <a:effectLst/>
                <a:latin typeface="Segoe UI Emoji" panose="020B0502040204020203" pitchFamily="34" charset="0"/>
                <a:ea typeface="맑은 고딕" panose="020B0503020000020004" pitchFamily="50" charset="-127"/>
                <a:cs typeface="Segoe UI Emoji" panose="020B0502040204020203" pitchFamily="34" charset="0"/>
              </a:rPr>
              <a:t>      along with Shortcuts and Inhibitory </a:t>
            </a:r>
            <a:r>
              <a:rPr lang="en-US" altLang="ko-KR" sz="1800" b="1" dirty="0" err="1">
                <a:effectLst/>
                <a:latin typeface="Segoe UI Emoji" panose="020B0502040204020203" pitchFamily="34" charset="0"/>
                <a:ea typeface="맑은 고딕" panose="020B0503020000020004" pitchFamily="50" charset="-127"/>
                <a:cs typeface="Segoe UI Emoji" panose="020B0502040204020203" pitchFamily="34" charset="0"/>
              </a:rPr>
              <a:t>Backprojection</a:t>
            </a:r>
            <a:r>
              <a:rPr lang="en-US" altLang="ko-KR" sz="1800" b="1" dirty="0">
                <a:effectLst/>
                <a:latin typeface="Segoe UI Emoji" panose="020B0502040204020203" pitchFamily="34" charset="0"/>
                <a:ea typeface="맑은 고딕" panose="020B0503020000020004" pitchFamily="50" charset="-127"/>
                <a:cs typeface="Segoe UI Emoji" panose="020B0502040204020203" pitchFamily="34" charset="0"/>
              </a:rPr>
              <a:t>; Temporal recurrence in CA3 mimics time-evolution of spatially recurrent interactions in biological CA3.  In contrast, the CANN consists of the three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800" b="1">
                <a:effectLst/>
                <a:latin typeface="Segoe UI Emoji" panose="020B0502040204020203" pitchFamily="34" charset="0"/>
                <a:ea typeface="맑은 고딕" panose="020B0503020000020004" pitchFamily="50" charset="-127"/>
                <a:cs typeface="Segoe UI Emoji" panose="020B0502040204020203" pitchFamily="34" charset="0"/>
              </a:rPr>
              <a:t>      standard </a:t>
            </a:r>
            <a:r>
              <a:rPr lang="en-US" altLang="ko-KR" sz="1800" b="1" dirty="0">
                <a:effectLst/>
                <a:latin typeface="Segoe UI Emoji" panose="020B0502040204020203" pitchFamily="34" charset="0"/>
                <a:ea typeface="맑은 고딕" panose="020B0503020000020004" pitchFamily="50" charset="-127"/>
                <a:cs typeface="Segoe UI Emoji" panose="020B0502040204020203" pitchFamily="34" charset="0"/>
              </a:rPr>
              <a:t>hidden layers.</a:t>
            </a:r>
            <a:endParaRPr lang="ko-KR" altLang="en-US" sz="18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4E4EA-8624-4B28-A309-64CDC1F56411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16912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슬라이드 노트 개체 틀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altLang="ko-KR" sz="1800" b="1" dirty="0">
                    <a:effectLst/>
                    <a:latin typeface="Segoe UI Emoji" panose="020B0502040204020203" pitchFamily="34" charset="0"/>
                    <a:ea typeface="맑은 고딕" panose="020B0503020000020004" pitchFamily="50" charset="-127"/>
                    <a:cs typeface="Segoe UI Emoji" panose="020B0502040204020203" pitchFamily="34" charset="0"/>
                  </a:rPr>
                  <a:t>We instantiate sparse connectivity directly using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2800" b="1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Segoe UI Emoji" panose="020B0502040204020203" pitchFamily="34" charset="0"/>
                          </a:rPr>
                        </m:ctrlPr>
                      </m:sSubPr>
                      <m:e>
                        <m:r>
                          <a:rPr lang="en-US" altLang="ko-KR" sz="1800" b="1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Segoe UI Emoji" panose="020B0502040204020203" pitchFamily="34" charset="0"/>
                          </a:rPr>
                          <m:t>𝒑</m:t>
                        </m:r>
                      </m:e>
                      <m:sub>
                        <m:r>
                          <a:rPr lang="en-US" altLang="ko-KR" sz="1800" b="1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Segoe UI Emoji" panose="020B0502040204020203" pitchFamily="34" charset="0"/>
                          </a:rPr>
                          <m:t>𝒄</m:t>
                        </m:r>
                      </m:sub>
                    </m:sSub>
                  </m:oMath>
                </a14:m>
                <a:r>
                  <a:rPr lang="en-US" altLang="ko-KR" sz="1800" b="1" dirty="0">
                    <a:effectLst/>
                    <a:latin typeface="Segoe UI Emoji" panose="020B0502040204020203" pitchFamily="34" charset="0"/>
                    <a:ea typeface="맑은 고딕" panose="020B0503020000020004" pitchFamily="50" charset="-127"/>
                    <a:cs typeface="Segoe UI Emoji" panose="020B0502040204020203" pitchFamily="34" charset="0"/>
                  </a:rPr>
                  <a:t>, and apply the same training schedule and sparsification procedure to both models.</a:t>
                </a:r>
                <a:endParaRPr lang="ko-KR" altLang="en-US" sz="1800" dirty="0"/>
              </a:p>
            </p:txBody>
          </p:sp>
        </mc:Choice>
        <mc:Fallback xmlns="">
          <p:sp>
            <p:nvSpPr>
              <p:cNvPr id="3" name="슬라이드 노트 개체 틀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altLang="ko-KR" sz="1800" b="1" dirty="0">
                    <a:effectLst/>
                    <a:latin typeface="Segoe UI Emoji" panose="020B0502040204020203" pitchFamily="34" charset="0"/>
                    <a:ea typeface="맑은 고딕" panose="020B0503020000020004" pitchFamily="50" charset="-127"/>
                    <a:cs typeface="Segoe UI Emoji" panose="020B0502040204020203" pitchFamily="34" charset="0"/>
                  </a:rPr>
                  <a:t>We instantiate sparse connectivity directly using </a:t>
                </a:r>
                <a:r>
                  <a:rPr lang="en-US" altLang="ko-KR" sz="1800" b="1" i="0">
                    <a:effectLst/>
                    <a:latin typeface="Cambria Math" panose="02040503050406030204" pitchFamily="18" charset="0"/>
                    <a:ea typeface="맑은 고딕" panose="020B0503020000020004" pitchFamily="50" charset="-127"/>
                    <a:cs typeface="Segoe UI Emoji" panose="020B0502040204020203" pitchFamily="34" charset="0"/>
                  </a:rPr>
                  <a:t>𝒑</a:t>
                </a:r>
                <a:r>
                  <a:rPr lang="ko-KR" altLang="ko-KR" sz="2800" b="1" i="0">
                    <a:effectLst/>
                    <a:latin typeface="Cambria Math" panose="02040503050406030204" pitchFamily="18" charset="0"/>
                    <a:ea typeface="맑은 고딕" panose="020B0503020000020004" pitchFamily="50" charset="-127"/>
                    <a:cs typeface="Segoe UI Emoji" panose="020B0502040204020203" pitchFamily="34" charset="0"/>
                  </a:rPr>
                  <a:t>_</a:t>
                </a:r>
                <a:r>
                  <a:rPr lang="en-US" altLang="ko-KR" sz="1800" b="1" i="0">
                    <a:effectLst/>
                    <a:latin typeface="Cambria Math" panose="02040503050406030204" pitchFamily="18" charset="0"/>
                    <a:ea typeface="맑은 고딕" panose="020B0503020000020004" pitchFamily="50" charset="-127"/>
                    <a:cs typeface="Segoe UI Emoji" panose="020B0502040204020203" pitchFamily="34" charset="0"/>
                  </a:rPr>
                  <a:t>𝒄</a:t>
                </a:r>
                <a:r>
                  <a:rPr lang="en-US" altLang="ko-KR" sz="1800" b="1" dirty="0">
                    <a:effectLst/>
                    <a:latin typeface="Segoe UI Emoji" panose="020B0502040204020203" pitchFamily="34" charset="0"/>
                    <a:ea typeface="맑은 고딕" panose="020B0503020000020004" pitchFamily="50" charset="-127"/>
                    <a:cs typeface="Segoe UI Emoji" panose="020B0502040204020203" pitchFamily="34" charset="0"/>
                  </a:rPr>
                  <a:t>, and apply the same training schedule and sparsification procedure to both models.</a:t>
                </a:r>
                <a:endParaRPr lang="ko-KR" altLang="en-US" sz="1800" dirty="0"/>
              </a:p>
            </p:txBody>
          </p:sp>
        </mc:Fallback>
      </mc:AlternateContent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4E4EA-8624-4B28-A309-64CDC1F56411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78818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divide the sweep into dense/moderate, sparse, and extremely sparse regimes to identify where hippocampus-inspired architecture begins to confer an advantage.</a:t>
            </a:r>
            <a:endParaRPr lang="ko-KR" altLang="en-US" sz="18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4E4EA-8624-4B28-A309-64CDC1F56411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86866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b="1" dirty="0">
                <a:effectLst/>
                <a:latin typeface="Segoe UI Emoji" panose="020B0502040204020203" pitchFamily="34" charset="0"/>
                <a:ea typeface="맑은 고딕" panose="020B0503020000020004" pitchFamily="50" charset="-127"/>
                <a:cs typeface="Segoe UI Emoji" panose="020B0502040204020203" pitchFamily="34" charset="0"/>
              </a:rPr>
              <a:t>Local metrics capture performance and cost at each sparsity level, while global metrics quantify collapse speed and overall survival as connectivity decreases.</a:t>
            </a:r>
            <a:endParaRPr lang="ko-KR" altLang="en-US" sz="12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4E4EA-8624-4B28-A309-64CDC1F56411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1448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슬라이드 노트 개체 틀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342900" lvl="0" indent="-342900" algn="just" latinLnBrk="1">
                  <a:spcAft>
                    <a:spcPts val="800"/>
                  </a:spcAft>
                  <a:buSzPts val="1000"/>
                  <a:buFont typeface="Symbol" panose="05050102010706020507" pitchFamily="18" charset="2"/>
                  <a:buChar char=""/>
                  <a:tabLst>
                    <a:tab pos="457200" algn="l"/>
                  </a:tabLst>
                </a:pPr>
                <a:r>
                  <a:rPr lang="en-US" altLang="ko-KR" sz="1800" b="1" kern="100" dirty="0">
                    <a:effectLst/>
                    <a:latin typeface="Segoe UI Emoji" panose="020B0502040204020203" pitchFamily="34" charset="0"/>
                    <a:ea typeface="맑은 고딕" panose="020B0503020000020004" pitchFamily="50" charset="-127"/>
                    <a:cs typeface="Segoe UI Emoji" panose="020B0502040204020203" pitchFamily="34" charset="0"/>
                  </a:rPr>
                  <a:t>“This table summarizes robustness using two global metrics: degradation rate and robustness index.”</a:t>
                </a:r>
                <a:endParaRPr lang="ko-KR" altLang="ko-KR" sz="1800" kern="100" dirty="0">
                  <a:effectLst/>
                  <a:latin typeface="맑은 고딕" panose="020B0503020000020004" pitchFamily="50" charset="-127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  <a:p>
                <a:pPr marL="342900" lvl="0" indent="-342900" algn="just" latinLnBrk="1">
                  <a:spcAft>
                    <a:spcPts val="800"/>
                  </a:spcAft>
                  <a:buSzPts val="1000"/>
                  <a:buFont typeface="Symbol" panose="05050102010706020507" pitchFamily="18" charset="2"/>
                  <a:buChar char=""/>
                  <a:tabLst>
                    <a:tab pos="457200" algn="l"/>
                  </a:tabLst>
                </a:pPr>
                <a:r>
                  <a:rPr lang="en-US" altLang="ko-KR" sz="1800" b="1" kern="100" dirty="0">
                    <a:effectLst/>
                    <a:latin typeface="Segoe UI Emoji" panose="020B0502040204020203" pitchFamily="34" charset="0"/>
                    <a:ea typeface="맑은 고딕" panose="020B0503020000020004" pitchFamily="50" charset="-127"/>
                    <a:cs typeface="Segoe UI Emoji" panose="020B0502040204020203" pitchFamily="34" charset="0"/>
                  </a:rPr>
                  <a:t>“In dense regimes, the models behave similarly.”</a:t>
                </a:r>
                <a:endParaRPr lang="ko-KR" altLang="ko-KR" sz="1800" kern="100" dirty="0">
                  <a:effectLst/>
                  <a:latin typeface="맑은 고딕" panose="020B0503020000020004" pitchFamily="50" charset="-127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  <a:p>
                <a:pPr marL="342900" lvl="0" indent="-342900" algn="just" latinLnBrk="1">
                  <a:spcAft>
                    <a:spcPts val="800"/>
                  </a:spcAft>
                  <a:buSzPts val="1000"/>
                  <a:buFont typeface="Symbol" panose="05050102010706020507" pitchFamily="18" charset="2"/>
                  <a:buChar char=""/>
                  <a:tabLst>
                    <a:tab pos="457200" algn="l"/>
                  </a:tabLst>
                </a:pPr>
                <a:r>
                  <a:rPr lang="en-US" altLang="ko-KR" sz="1800" b="1" kern="100" dirty="0">
                    <a:effectLst/>
                    <a:latin typeface="Segoe UI Emoji" panose="020B0502040204020203" pitchFamily="34" charset="0"/>
                    <a:ea typeface="맑은 고딕" panose="020B0503020000020004" pitchFamily="50" charset="-127"/>
                    <a:cs typeface="Segoe UI Emoji" panose="020B0502040204020203" pitchFamily="34" charset="0"/>
                  </a:rPr>
                  <a:t>“As sparsity increases, architectural differences emerge.”</a:t>
                </a:r>
                <a:endParaRPr lang="ko-KR" altLang="ko-KR" sz="1800" kern="100" dirty="0">
                  <a:effectLst/>
                  <a:latin typeface="맑은 고딕" panose="020B0503020000020004" pitchFamily="50" charset="-127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  <a:p>
                <a:pPr marL="342900" lvl="0" indent="-342900" algn="just" latinLnBrk="1">
                  <a:spcAft>
                    <a:spcPts val="800"/>
                  </a:spcAft>
                  <a:buSzPts val="1000"/>
                  <a:buFont typeface="Symbol" panose="05050102010706020507" pitchFamily="18" charset="2"/>
                  <a:buChar char=""/>
                  <a:tabLst>
                    <a:tab pos="457200" algn="l"/>
                  </a:tabLst>
                </a:pPr>
                <a:r>
                  <a:rPr lang="en-US" altLang="ko-KR" sz="1800" b="1" kern="100" dirty="0">
                    <a:effectLst/>
                    <a:latin typeface="Segoe UI Emoji" panose="020B0502040204020203" pitchFamily="34" charset="0"/>
                    <a:ea typeface="맑은 고딕" panose="020B0503020000020004" pitchFamily="50" charset="-127"/>
                    <a:cs typeface="Segoe UI Emoji" panose="020B0502040204020203" pitchFamily="34" charset="0"/>
                  </a:rPr>
                  <a:t>“In the extremely sparse regime, CANN sharply degrades, while OurANN remains robust; 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Segoe UI Emoji" panose="020B0502040204020203" pitchFamily="34" charset="0"/>
                          </a:rPr>
                        </m:ctrlPr>
                      </m:sSubPr>
                      <m:e>
                        <m:r>
                          <a:rPr lang="en-US" altLang="ko-KR" sz="2800" b="1" i="1">
                            <a:latin typeface="Cambria Math" panose="02040503050406030204" pitchFamily="18" charset="0"/>
                            <a:cs typeface="Segoe UI Emoji" panose="020B0502040204020203" pitchFamily="34" charset="0"/>
                          </a:rPr>
                          <m:t>𝒑</m:t>
                        </m:r>
                      </m:e>
                      <m:sub>
                        <m:r>
                          <a:rPr lang="en-US" altLang="ko-KR" sz="2800" b="1" i="1">
                            <a:latin typeface="Cambria Math" panose="02040503050406030204" pitchFamily="18" charset="0"/>
                            <a:cs typeface="Segoe UI Emoji" panose="020B0502040204020203" pitchFamily="34" charset="0"/>
                          </a:rPr>
                          <m:t>𝒄</m:t>
                        </m:r>
                      </m:sub>
                    </m:sSub>
                  </m:oMath>
                </a14:m>
                <a:r>
                  <a:rPr lang="en-US" altLang="ko-KR" sz="1800" b="1" kern="100" dirty="0">
                    <a:effectLst/>
                    <a:latin typeface="Segoe UI Emoji" panose="020B0502040204020203" pitchFamily="34" charset="0"/>
                    <a:ea typeface="맑은 고딕" panose="020B0503020000020004" pitchFamily="50" charset="-127"/>
                    <a:cs typeface="Segoe UI Emoji" panose="020B0502040204020203" pitchFamily="34" charset="0"/>
                  </a:rPr>
                  <a:t> = 0.01, OurANN still achieves approximately 86% test accuracy, whereas CANN drops to around 36%.”</a:t>
                </a:r>
                <a:endParaRPr lang="ko-KR" altLang="ko-KR" sz="1800" kern="100" dirty="0">
                  <a:effectLst/>
                  <a:latin typeface="맑은 고딕" panose="020B0503020000020004" pitchFamily="50" charset="-127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슬라이드 노트 개체 틀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342900" lvl="0" indent="-342900" algn="just" latinLnBrk="1">
                  <a:spcAft>
                    <a:spcPts val="800"/>
                  </a:spcAft>
                  <a:buSzPts val="1000"/>
                  <a:buFont typeface="Symbol" panose="05050102010706020507" pitchFamily="18" charset="2"/>
                  <a:buChar char=""/>
                  <a:tabLst>
                    <a:tab pos="457200" algn="l"/>
                  </a:tabLst>
                </a:pPr>
                <a:r>
                  <a:rPr lang="en-US" altLang="ko-KR" sz="1800" b="1" kern="100" dirty="0">
                    <a:effectLst/>
                    <a:latin typeface="Segoe UI Emoji" panose="020B0502040204020203" pitchFamily="34" charset="0"/>
                    <a:ea typeface="맑은 고딕" panose="020B0503020000020004" pitchFamily="50" charset="-127"/>
                    <a:cs typeface="Segoe UI Emoji" panose="020B0502040204020203" pitchFamily="34" charset="0"/>
                  </a:rPr>
                  <a:t>“This table summarizes robustness using two global metrics: degradation rate and robustness index.”</a:t>
                </a:r>
                <a:endParaRPr lang="ko-KR" altLang="ko-KR" sz="1800" kern="100" dirty="0">
                  <a:effectLst/>
                  <a:latin typeface="맑은 고딕" panose="020B0503020000020004" pitchFamily="50" charset="-127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  <a:p>
                <a:pPr marL="342900" lvl="0" indent="-342900" algn="just" latinLnBrk="1">
                  <a:spcAft>
                    <a:spcPts val="800"/>
                  </a:spcAft>
                  <a:buSzPts val="1000"/>
                  <a:buFont typeface="Symbol" panose="05050102010706020507" pitchFamily="18" charset="2"/>
                  <a:buChar char=""/>
                  <a:tabLst>
                    <a:tab pos="457200" algn="l"/>
                  </a:tabLst>
                </a:pPr>
                <a:r>
                  <a:rPr lang="en-US" altLang="ko-KR" sz="1800" b="1" kern="100" dirty="0">
                    <a:effectLst/>
                    <a:latin typeface="Segoe UI Emoji" panose="020B0502040204020203" pitchFamily="34" charset="0"/>
                    <a:ea typeface="맑은 고딕" panose="020B0503020000020004" pitchFamily="50" charset="-127"/>
                    <a:cs typeface="Segoe UI Emoji" panose="020B0502040204020203" pitchFamily="34" charset="0"/>
                  </a:rPr>
                  <a:t>“In dense regimes, the models behave similarly.”</a:t>
                </a:r>
                <a:endParaRPr lang="ko-KR" altLang="ko-KR" sz="1800" kern="100" dirty="0">
                  <a:effectLst/>
                  <a:latin typeface="맑은 고딕" panose="020B0503020000020004" pitchFamily="50" charset="-127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  <a:p>
                <a:pPr marL="342900" lvl="0" indent="-342900" algn="just" latinLnBrk="1">
                  <a:spcAft>
                    <a:spcPts val="800"/>
                  </a:spcAft>
                  <a:buSzPts val="1000"/>
                  <a:buFont typeface="Symbol" panose="05050102010706020507" pitchFamily="18" charset="2"/>
                  <a:buChar char=""/>
                  <a:tabLst>
                    <a:tab pos="457200" algn="l"/>
                  </a:tabLst>
                </a:pPr>
                <a:r>
                  <a:rPr lang="en-US" altLang="ko-KR" sz="1800" b="1" kern="100" dirty="0">
                    <a:effectLst/>
                    <a:latin typeface="Segoe UI Emoji" panose="020B0502040204020203" pitchFamily="34" charset="0"/>
                    <a:ea typeface="맑은 고딕" panose="020B0503020000020004" pitchFamily="50" charset="-127"/>
                    <a:cs typeface="Segoe UI Emoji" panose="020B0502040204020203" pitchFamily="34" charset="0"/>
                  </a:rPr>
                  <a:t>“As sparsity increases, architectural differences emerge.”</a:t>
                </a:r>
                <a:endParaRPr lang="ko-KR" altLang="ko-KR" sz="1800" kern="100" dirty="0">
                  <a:effectLst/>
                  <a:latin typeface="맑은 고딕" panose="020B0503020000020004" pitchFamily="50" charset="-127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  <a:p>
                <a:pPr marL="342900" lvl="0" indent="-342900" algn="just" latinLnBrk="1">
                  <a:spcAft>
                    <a:spcPts val="800"/>
                  </a:spcAft>
                  <a:buSzPts val="1000"/>
                  <a:buFont typeface="Symbol" panose="05050102010706020507" pitchFamily="18" charset="2"/>
                  <a:buChar char=""/>
                  <a:tabLst>
                    <a:tab pos="457200" algn="l"/>
                  </a:tabLst>
                </a:pPr>
                <a:r>
                  <a:rPr lang="en-US" altLang="ko-KR" sz="1800" b="1" kern="100" dirty="0">
                    <a:effectLst/>
                    <a:latin typeface="Segoe UI Emoji" panose="020B0502040204020203" pitchFamily="34" charset="0"/>
                    <a:ea typeface="맑은 고딕" panose="020B0503020000020004" pitchFamily="50" charset="-127"/>
                    <a:cs typeface="Segoe UI Emoji" panose="020B0502040204020203" pitchFamily="34" charset="0"/>
                  </a:rPr>
                  <a:t>“In the extremely sparse regime, CANN sharply degrades, while OurANN remains robust; at </a:t>
                </a:r>
                <a:r>
                  <a:rPr lang="en-US" altLang="ko-KR" sz="2800" b="1" i="0">
                    <a:latin typeface="Cambria Math" panose="02040503050406030204" pitchFamily="18" charset="0"/>
                    <a:cs typeface="Segoe UI Emoji" panose="020B0502040204020203" pitchFamily="34" charset="0"/>
                  </a:rPr>
                  <a:t>𝒑</a:t>
                </a:r>
                <a:r>
                  <a:rPr lang="ko-KR" altLang="ko-KR" sz="2800" b="1" i="0">
                    <a:latin typeface="Cambria Math" panose="02040503050406030204" pitchFamily="18" charset="0"/>
                    <a:cs typeface="Segoe UI Emoji" panose="020B0502040204020203" pitchFamily="34" charset="0"/>
                  </a:rPr>
                  <a:t>_</a:t>
                </a:r>
                <a:r>
                  <a:rPr lang="en-US" altLang="ko-KR" sz="2800" b="1" i="0">
                    <a:latin typeface="Cambria Math" panose="02040503050406030204" pitchFamily="18" charset="0"/>
                    <a:cs typeface="Segoe UI Emoji" panose="020B0502040204020203" pitchFamily="34" charset="0"/>
                  </a:rPr>
                  <a:t>𝒄</a:t>
                </a:r>
                <a:r>
                  <a:rPr lang="en-US" altLang="ko-KR" sz="1800" b="1" kern="100" dirty="0">
                    <a:effectLst/>
                    <a:latin typeface="Segoe UI Emoji" panose="020B0502040204020203" pitchFamily="34" charset="0"/>
                    <a:ea typeface="맑은 고딕" panose="020B0503020000020004" pitchFamily="50" charset="-127"/>
                    <a:cs typeface="Segoe UI Emoji" panose="020B0502040204020203" pitchFamily="34" charset="0"/>
                  </a:rPr>
                  <a:t> = 0.01, OurANN still achieves approximately 86% test accuracy, whereas CANN drops to around 36%.”</a:t>
                </a:r>
                <a:endParaRPr lang="ko-KR" altLang="ko-KR" sz="1800" kern="100" dirty="0">
                  <a:effectLst/>
                  <a:latin typeface="맑은 고딕" panose="020B0503020000020004" pitchFamily="50" charset="-127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</p:txBody>
          </p:sp>
        </mc:Fallback>
      </mc:AlternateContent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4E4EA-8624-4B28-A309-64CDC1F56411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6480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슬라이드 노트 개체 틀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algn="just" latinLnBrk="1">
                  <a:spcAft>
                    <a:spcPts val="800"/>
                  </a:spcAft>
                </a:pPr>
                <a:r>
                  <a:rPr lang="en-US" altLang="ko-KR" sz="1800" b="1" kern="100" dirty="0">
                    <a:effectLst/>
                    <a:latin typeface="Segoe UI Emoji" panose="020B0502040204020203" pitchFamily="34" charset="0"/>
                    <a:ea typeface="맑은 고딕" panose="020B0503020000020004" pitchFamily="50" charset="-127"/>
                    <a:cs typeface="Segoe UI Emoji" panose="020B0502040204020203" pitchFamily="34" charset="0"/>
                  </a:rPr>
                  <a:t>The Figure focuses on brute-force scaling: with </a:t>
                </a:r>
                <a14:m>
                  <m:oMath xmlns:m="http://schemas.openxmlformats.org/officeDocument/2006/math">
                    <m:r>
                      <a:rPr lang="en-US" altLang="ko-KR" sz="1800" b="1" i="1" kern="100">
                        <a:effectLst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Segoe UI Emoji" panose="020B0502040204020203" pitchFamily="34" charset="0"/>
                      </a:rPr>
                      <m:t>𝜼</m:t>
                    </m:r>
                    <m:r>
                      <a:rPr lang="en-US" altLang="ko-KR" sz="1800" b="1" i="1" kern="100">
                        <a:effectLst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Segoe UI Emoji" panose="020B0502040204020203" pitchFamily="34" charset="0"/>
                      </a:rPr>
                      <m:t>=</m:t>
                    </m:r>
                    <m:r>
                      <a:rPr lang="en-US" altLang="ko-KR" sz="1800" b="1" i="1" kern="100">
                        <a:effectLst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Segoe UI Emoji" panose="020B0502040204020203" pitchFamily="34" charset="0"/>
                      </a:rPr>
                      <m:t>𝟑</m:t>
                    </m:r>
                  </m:oMath>
                </a14:m>
                <a:r>
                  <a:rPr lang="en-US" altLang="ko-KR" sz="1800" b="1" kern="100" dirty="0">
                    <a:effectLst/>
                    <a:latin typeface="Segoe UI Emoji" panose="020B0502040204020203" pitchFamily="34" charset="0"/>
                    <a:ea typeface="맑은 고딕" panose="020B0503020000020004" pitchFamily="50" charset="-127"/>
                    <a:cs typeface="Segoe UI Emoji" panose="020B0502040204020203" pitchFamily="34" charset="0"/>
                  </a:rPr>
                  <a:t>, CANN reaches degradation rates and robustness indices similar to OurANN at baseline, but only by greatly increasing parameter counts</a:t>
                </a:r>
                <a:endParaRPr lang="ko-KR" altLang="ko-KR" sz="1800" kern="100" dirty="0">
                  <a:effectLst/>
                  <a:latin typeface="맑은 고딕" panose="020B0503020000020004" pitchFamily="50" charset="-127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슬라이드 노트 개체 틀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algn="just" latinLnBrk="1">
                  <a:spcAft>
                    <a:spcPts val="800"/>
                  </a:spcAft>
                </a:pPr>
                <a:r>
                  <a:rPr lang="en-US" altLang="ko-KR" sz="1800" b="1" kern="100" dirty="0">
                    <a:effectLst/>
                    <a:latin typeface="Segoe UI Emoji" panose="020B0502040204020203" pitchFamily="34" charset="0"/>
                    <a:ea typeface="맑은 고딕" panose="020B0503020000020004" pitchFamily="50" charset="-127"/>
                    <a:cs typeface="Segoe UI Emoji" panose="020B0502040204020203" pitchFamily="34" charset="0"/>
                  </a:rPr>
                  <a:t>The Figure focuses on brute-force scaling: with </a:t>
                </a:r>
                <a:r>
                  <a:rPr lang="en-US" altLang="ko-KR" sz="1800" b="1" i="0" kern="100">
                    <a:effectLst/>
                    <a:latin typeface="Cambria Math" panose="02040503050406030204" pitchFamily="18" charset="0"/>
                    <a:ea typeface="맑은 고딕" panose="020B0503020000020004" pitchFamily="50" charset="-127"/>
                    <a:cs typeface="Segoe UI Emoji" panose="020B0502040204020203" pitchFamily="34" charset="0"/>
                  </a:rPr>
                  <a:t>𝜼=𝟑</a:t>
                </a:r>
                <a:r>
                  <a:rPr lang="en-US" altLang="ko-KR" sz="1800" b="1" kern="100" dirty="0">
                    <a:effectLst/>
                    <a:latin typeface="Segoe UI Emoji" panose="020B0502040204020203" pitchFamily="34" charset="0"/>
                    <a:ea typeface="맑은 고딕" panose="020B0503020000020004" pitchFamily="50" charset="-127"/>
                    <a:cs typeface="Segoe UI Emoji" panose="020B0502040204020203" pitchFamily="34" charset="0"/>
                  </a:rPr>
                  <a:t>,, CANN reaches degradation rates and robustness indices similar to OurANN at baseline, but only by greatly increasing parameter counts</a:t>
                </a:r>
                <a:endParaRPr lang="ko-KR" altLang="ko-KR" sz="1800" kern="100" dirty="0">
                  <a:effectLst/>
                  <a:latin typeface="맑은 고딕" panose="020B0503020000020004" pitchFamily="50" charset="-127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</p:txBody>
          </p:sp>
        </mc:Fallback>
      </mc:AlternateContent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4E4EA-8624-4B28-A309-64CDC1F56411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83623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슬라이드 노트 개체 틀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latinLnBrk="1"/>
                <a:r>
                  <a:rPr lang="en-US" altLang="ko-KR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We will test robustness under increasing </a:t>
                </a:r>
                <a:r>
                  <a:rPr lang="en-US" altLang="ko-KR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Dataset Complexity</a:t>
                </a:r>
                <a:r>
                  <a:rPr lang="en-US" altLang="ko-KR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: MNIST → F-MNIST / K-MNIST → EMNIST → CIFAR-10 / CIFAR-100 → ImageNet (with pretrained backbone)</a:t>
                </a:r>
                <a:endParaRPr lang="ko-KR" altLang="ko-KR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r>
                  <a:rPr lang="en-US" altLang="ko-KR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Goal: Evaluate cooperative structural robustness vs brute-force scaling as task complexity increases. </a:t>
                </a:r>
                <a:r>
                  <a:rPr lang="en-US" altLang="ko-KR" dirty="0"/>
                  <a:t>Future Work: Instead of ML, we consider a (biological) STDP learning in CA3, leading to classification. </a:t>
                </a:r>
              </a:p>
              <a:p>
                <a:endParaRPr lang="en-US" altLang="ko-KR" sz="1800" b="1" kern="100" dirty="0">
                  <a:effectLst/>
                  <a:latin typeface="Segoe UI Emoji" panose="020B0502040204020203" pitchFamily="34" charset="0"/>
                  <a:ea typeface="맑은 고딕" panose="020B0503020000020004" pitchFamily="50" charset="-127"/>
                  <a:cs typeface="Segoe UI Emoji" panose="020B0502040204020203" pitchFamily="34" charset="0"/>
                </a:endParaRPr>
              </a:p>
              <a:p>
                <a:pPr latinLnBrk="1">
                  <a:spcAft>
                    <a:spcPts val="800"/>
                  </a:spcAft>
                </a:pPr>
                <a:r>
                  <a:rPr lang="en-US" altLang="ko-KR" sz="1800" b="1" kern="100" dirty="0">
                    <a:effectLst/>
                    <a:latin typeface="Segoe UI Emoji" panose="020B0502040204020203" pitchFamily="34" charset="0"/>
                    <a:ea typeface="맑은 고딕" panose="020B0503020000020004" pitchFamily="50" charset="-127"/>
                    <a:cs typeface="Segoe UI Emoji" panose="020B0502040204020203" pitchFamily="34" charset="0"/>
                  </a:rPr>
                  <a:t>🎤</a:t>
                </a:r>
                <a:r>
                  <a:rPr lang="en-US" altLang="ko-KR" sz="1800" b="1" kern="100" dirty="0">
                    <a:effectLst/>
                    <a:latin typeface="맑은 고딕" panose="020B0503020000020004" pitchFamily="50" charset="-127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 Speaker Closing </a:t>
                </a:r>
                <a:endParaRPr lang="ko-KR" altLang="ko-KR" sz="1800" kern="100" dirty="0">
                  <a:effectLst/>
                  <a:latin typeface="맑은 고딕" panose="020B0503020000020004" pitchFamily="50" charset="-127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  <a:p>
                <a:pPr latinLnBrk="1">
                  <a:spcAft>
                    <a:spcPts val="800"/>
                  </a:spcAft>
                </a:pPr>
                <a:r>
                  <a:rPr lang="en-US" altLang="ko-KR" sz="1800" kern="100" dirty="0">
                    <a:effectLst/>
                    <a:latin typeface="맑은 고딕" panose="020B0503020000020004" pitchFamily="50" charset="-127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“Under dense connectivity, architecture does not matter.” “Under sparsity, structure becomes decisive.” “</a:t>
                </a:r>
                <a:r>
                  <a:rPr lang="en-US" altLang="ko-KR" sz="1800" kern="100" dirty="0">
                    <a:solidFill>
                      <a:srgbClr val="EE0000"/>
                    </a:solidFill>
                    <a:effectLst/>
                    <a:latin typeface="맑은 고딕" panose="020B0503020000020004" pitchFamily="50" charset="-127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OurANN achieves structural robustness through cooperative dynamics.”</a:t>
                </a:r>
                <a:br>
                  <a:rPr lang="en-US" altLang="ko-KR" sz="1800" kern="100" dirty="0">
                    <a:solidFill>
                      <a:srgbClr val="EE0000"/>
                    </a:solidFill>
                    <a:effectLst/>
                    <a:latin typeface="맑은 고딕" panose="020B0503020000020004" pitchFamily="50" charset="-127"/>
                    <a:ea typeface="맑은 고딕" panose="020B0503020000020004" pitchFamily="50" charset="-127"/>
                    <a:cs typeface="Times New Roman" panose="02020603050405020304" pitchFamily="18" charset="0"/>
                  </a:rPr>
                </a:br>
                <a:r>
                  <a:rPr lang="en-US" altLang="ko-KR" sz="1800" kern="100" dirty="0">
                    <a:solidFill>
                      <a:srgbClr val="EE0000"/>
                    </a:solidFill>
                    <a:effectLst/>
                    <a:latin typeface="맑은 고딕" panose="020B0503020000020004" pitchFamily="50" charset="-127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“CANN requires brute-force expansion.” </a:t>
                </a:r>
                <a:r>
                  <a:rPr lang="en-US" altLang="ko-KR" sz="1800" kern="100" dirty="0">
                    <a:effectLst/>
                    <a:latin typeface="맑은 고딕" panose="020B0503020000020004" pitchFamily="50" charset="-127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“Architecture matters under sparsity.”</a:t>
                </a:r>
                <a:endParaRPr lang="ko-KR" altLang="ko-KR" sz="1800" kern="100" dirty="0">
                  <a:effectLst/>
                  <a:latin typeface="맑은 고딕" panose="020B0503020000020004" pitchFamily="50" charset="-127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  <a:p>
                <a:pPr latinLnBrk="1">
                  <a:spcAft>
                    <a:spcPts val="800"/>
                  </a:spcAft>
                </a:pPr>
                <a:r>
                  <a:rPr lang="en-US" altLang="ko-KR" sz="1800" kern="100" dirty="0">
                    <a:effectLst/>
                    <a:latin typeface="맑은 고딕" panose="020B0503020000020004" pitchFamily="50" charset="-127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 </a:t>
                </a:r>
                <a:endParaRPr lang="ko-KR" altLang="ko-KR" sz="1800" kern="100" dirty="0">
                  <a:effectLst/>
                  <a:latin typeface="맑은 고딕" panose="020B0503020000020004" pitchFamily="50" charset="-127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  <a:p>
                <a:pPr latinLnBrk="1">
                  <a:spcAft>
                    <a:spcPts val="800"/>
                  </a:spcAft>
                </a:pPr>
                <a:r>
                  <a:rPr lang="en-US" altLang="ko-KR" sz="1800" kern="100" dirty="0">
                    <a:solidFill>
                      <a:srgbClr val="EE0000"/>
                    </a:solidFill>
                    <a:effectLst/>
                    <a:latin typeface="맑은 고딕" panose="020B0503020000020004" pitchFamily="50" charset="-127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OurANN exhibits emergent structural robustness arising from cooperative dynamics among DG, CA3, and CA1, </a:t>
                </a:r>
                <a:r>
                  <a:rPr lang="en-US" altLang="ko-KR" sz="1800" kern="100" dirty="0">
                    <a:effectLst/>
                    <a:latin typeface="맑은 고딕" panose="020B0503020000020004" pitchFamily="50" charset="-127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further supported by shortcut connections and inhibitory </a:t>
                </a:r>
                <a:r>
                  <a:rPr lang="en-US" altLang="ko-KR" sz="1800" kern="100" dirty="0" err="1">
                    <a:effectLst/>
                    <a:latin typeface="맑은 고딕" panose="020B0503020000020004" pitchFamily="50" charset="-127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backprojections</a:t>
                </a:r>
                <a:r>
                  <a:rPr lang="en-US" altLang="ko-KR" sz="1800" kern="100" dirty="0">
                    <a:effectLst/>
                    <a:latin typeface="맑은 고딕" panose="020B0503020000020004" pitchFamily="50" charset="-127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.</a:t>
                </a:r>
                <a:br>
                  <a:rPr lang="en-US" altLang="ko-KR" sz="1800" kern="100" dirty="0">
                    <a:effectLst/>
                    <a:latin typeface="맑은 고딕" panose="020B0503020000020004" pitchFamily="50" charset="-127"/>
                    <a:ea typeface="맑은 고딕" panose="020B0503020000020004" pitchFamily="50" charset="-127"/>
                    <a:cs typeface="Times New Roman" panose="02020603050405020304" pitchFamily="18" charset="0"/>
                  </a:rPr>
                </a:br>
                <a:r>
                  <a:rPr lang="en-US" altLang="ko-KR" sz="1800" kern="100" dirty="0">
                    <a:effectLst/>
                    <a:latin typeface="맑은 고딕" panose="020B0503020000020004" pitchFamily="50" charset="-127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To quantitatively characterize this property, we introduce </a:t>
                </a:r>
                <a:r>
                  <a:rPr lang="en-US" altLang="ko-KR" sz="1800" kern="100" dirty="0">
                    <a:solidFill>
                      <a:srgbClr val="EE0000"/>
                    </a:solidFill>
                    <a:effectLst/>
                    <a:latin typeface="맑은 고딕" panose="020B0503020000020004" pitchFamily="50" charset="-127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novel global and local metrics </a:t>
                </a:r>
                <a:r>
                  <a:rPr lang="en-US" altLang="ko-KR" sz="1800" kern="100" dirty="0">
                    <a:effectLst/>
                    <a:latin typeface="맑은 고딕" panose="020B0503020000020004" pitchFamily="50" charset="-127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for accuracy, efficiency, and robustness.</a:t>
                </a:r>
                <a:endParaRPr lang="ko-KR" altLang="ko-KR" sz="1800" kern="100" dirty="0">
                  <a:effectLst/>
                  <a:latin typeface="맑은 고딕" panose="020B0503020000020004" pitchFamily="50" charset="-127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  <a:p>
                <a:endParaRPr lang="ko-KR" altLang="ko-KR" sz="1800" kern="100" dirty="0">
                  <a:effectLst/>
                  <a:latin typeface="맑은 고딕" panose="020B0503020000020004" pitchFamily="50" charset="-127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슬라이드 노트 개체 틀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algn="just" latinLnBrk="1">
                  <a:spcAft>
                    <a:spcPts val="800"/>
                  </a:spcAft>
                </a:pPr>
                <a:r>
                  <a:rPr lang="en-US" altLang="ko-KR" sz="1800" b="1" kern="100" dirty="0">
                    <a:effectLst/>
                    <a:latin typeface="Segoe UI Emoji" panose="020B0502040204020203" pitchFamily="34" charset="0"/>
                    <a:ea typeface="맑은 고딕" panose="020B0503020000020004" pitchFamily="50" charset="-127"/>
                    <a:cs typeface="Segoe UI Emoji" panose="020B0502040204020203" pitchFamily="34" charset="0"/>
                  </a:rPr>
                  <a:t>The Figure focuses on brute-force scaling: with </a:t>
                </a:r>
                <a:r>
                  <a:rPr lang="en-US" altLang="ko-KR" sz="1800" b="1" i="0" kern="100">
                    <a:effectLst/>
                    <a:latin typeface="Cambria Math" panose="02040503050406030204" pitchFamily="18" charset="0"/>
                    <a:ea typeface="맑은 고딕" panose="020B0503020000020004" pitchFamily="50" charset="-127"/>
                    <a:cs typeface="Segoe UI Emoji" panose="020B0502040204020203" pitchFamily="34" charset="0"/>
                  </a:rPr>
                  <a:t>𝜼=𝟑</a:t>
                </a:r>
                <a:r>
                  <a:rPr lang="en-US" altLang="ko-KR" sz="1800" b="1" kern="100" dirty="0">
                    <a:effectLst/>
                    <a:latin typeface="Segoe UI Emoji" panose="020B0502040204020203" pitchFamily="34" charset="0"/>
                    <a:ea typeface="맑은 고딕" panose="020B0503020000020004" pitchFamily="50" charset="-127"/>
                    <a:cs typeface="Segoe UI Emoji" panose="020B0502040204020203" pitchFamily="34" charset="0"/>
                  </a:rPr>
                  <a:t>,, CANN reaches degradation rates and robustness indices similar to OurANN at baseline, but only by greatly increasing parameter counts</a:t>
                </a:r>
                <a:endParaRPr lang="ko-KR" altLang="ko-KR" sz="1800" kern="100" dirty="0">
                  <a:effectLst/>
                  <a:latin typeface="맑은 고딕" panose="020B0503020000020004" pitchFamily="50" charset="-127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</p:txBody>
          </p:sp>
        </mc:Fallback>
      </mc:AlternateContent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4E4EA-8624-4B28-A309-64CDC1F56411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1214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B3A8804-6713-AC61-2358-48377D9F20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0869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B5D4118-40E9-8049-D3C0-FC9F72C00C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12523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dirty="0"/>
              <a:t>클릭하여 마스터 부제목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1711048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B77AEEB-74E5-31EA-C4AE-C5D632C5C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876C1A6-503F-9C0C-0A08-C357F1B2EC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8A67CDA-121E-F4EB-86E9-F87E6BCF1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7CC26-B04C-4EB6-9CD6-7F22B63A699C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9F2DAAA-2B1F-98B5-4EA2-87C399852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C7E2FB9-E25F-B1D6-FA69-B39D1A6BD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F65EA-6618-44DF-86C4-B7A67DB27A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4599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2D05FBC5-645A-648E-3BF3-87DD374D78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6ECAF74-1C0A-71C2-BEE2-7092AEBD82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CAA8299-2F39-7ED9-2C22-BBDC4A803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7CC26-B04C-4EB6-9CD6-7F22B63A699C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08E6869-4F6C-F72B-2A74-2223847DB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6C08314-4565-9095-27AB-5B1FA24AC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F65EA-6618-44DF-86C4-B7A67DB27A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0784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81E5C9-5F26-D939-167F-B5C454399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3D5006C-5624-EC1B-52E7-3F60B8AB6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3E09D59-187A-B4C6-8662-D4CF1B9B7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7CC26-B04C-4EB6-9CD6-7F22B63A699C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1D2A45-ED7E-4CA4-BDCD-66F6EC6D0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187A027-1518-A0AD-69FF-E7980F5C3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F65EA-6618-44DF-86C4-B7A67DB27A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1925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1071F2-651A-5F13-5783-6A8A32DA2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3C9A592-673B-89F3-53B6-186884EB39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65625A1-264E-0CC0-C527-45C14E00F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7CC26-B04C-4EB6-9CD6-7F22B63A699C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14EE6EB-7535-5681-7732-957117AE9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E442D0C-0BEA-257B-520D-75E688F32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F65EA-6618-44DF-86C4-B7A67DB27A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973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466ECCD-19FA-5FC5-9605-9DC1EA84C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EE642E7-30F3-52EB-EEB7-427186636C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DB11D3-81E6-BE5A-0FFF-CFF38290A9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15EFBCF-E275-2C36-CD0D-6606BB01B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7CC26-B04C-4EB6-9CD6-7F22B63A699C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856F53A-2A17-9AD3-B020-57F1D1418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D5609E-9BCD-6C72-5CEF-FAA24B29C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F65EA-6618-44DF-86C4-B7A67DB27A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3096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AA602A8-73EA-0CDF-6B5F-E5255421C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EADDD6F-755D-66E1-0A00-7D296BE7C5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267A459-B3E9-BEF6-5DCB-BCE1870E8E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B79ADF7B-ED26-8A72-47CF-FDD729D0CA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DA8A791F-4B53-6ED9-BF9E-A7D67DC88C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6C928B2-0999-C619-8C6E-BA47DF0B9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7CC26-B04C-4EB6-9CD6-7F22B63A699C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86A600B3-050C-B641-3963-418CE5F60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4D209D5-5F4F-5253-C146-DE99CFE2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F65EA-6618-44DF-86C4-B7A67DB27A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4376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6EE96ED-DA47-C0EF-057E-52B90A2A0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9591394C-BB05-21E5-14B1-F195A9CAE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7CC26-B04C-4EB6-9CD6-7F22B63A699C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0C2A99B-2C28-3765-D3E4-5E631F46D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D760CBE-5B3F-FB0F-391B-9BB774F80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F65EA-6618-44DF-86C4-B7A67DB27A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0963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92208E84-7E86-F7ED-1F13-17EF6FA1D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7CC26-B04C-4EB6-9CD6-7F22B63A699C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4261216-7608-CA6D-55E0-9C5D33188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E54BDA2-5EB4-CF72-A22A-C90C97E2E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F65EA-6618-44DF-86C4-B7A67DB27A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3485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875E236-8D68-6629-ED3C-DF3B26E1A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C40C833-A761-B2B7-2EB3-51E867D18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16CA614-EB62-78F2-41C6-8EB4F7FA78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A988A6E-352C-191E-44EA-17592AB3F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7CC26-B04C-4EB6-9CD6-7F22B63A699C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0B38289-4523-7366-80A4-95D772985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CA81428-5F8B-4016-4937-8C73B0F6C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F65EA-6618-44DF-86C4-B7A67DB27A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269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9C06FBB-DAD7-D599-0837-94370EE64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963D55C-3B2C-CAAC-E836-172DD0A567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26C7DF9-14A1-B5C8-F2EC-AEA6A4FC3B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9E71ADD-709D-9D02-3813-06AE775FE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7CC26-B04C-4EB6-9CD6-7F22B63A699C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EB553AF-FD41-CCFB-AA77-37475EE14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752C6DD-803F-C5FC-AB37-EDC8E90B3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F65EA-6618-44DF-86C4-B7A67DB27A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0482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1E358FEF-F4C9-4E5E-CDD2-503790702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E1B6C79-92BA-5DA4-A88F-6607F29879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A22DED3-241F-44F1-C658-69CCD0953E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A7CC26-B04C-4EB6-9CD6-7F22B63A699C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45149B9-6911-CFF4-EC06-679723B8E8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E934447-A812-7792-369C-B327C03131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4F65EA-6618-44DF-86C4-B7A67DB27A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402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6F46E85-A1F7-87B2-D447-0BF6BE2459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5709" y="1122363"/>
            <a:ext cx="10704946" cy="1334510"/>
          </a:xfrm>
        </p:spPr>
        <p:txBody>
          <a:bodyPr>
            <a:noAutofit/>
          </a:bodyPr>
          <a:lstStyle/>
          <a:p>
            <a:r>
              <a:rPr lang="en-US" altLang="ko-KR" sz="3800" b="1" dirty="0">
                <a:effectLst/>
                <a:latin typeface="Segoe UI Emoji" panose="020B0502040204020203" pitchFamily="34" charset="0"/>
                <a:ea typeface="맑은 고딕" panose="020B0503020000020004" pitchFamily="50" charset="-127"/>
                <a:cs typeface="Segoe UI Emoji" panose="020B0502040204020203" pitchFamily="34" charset="0"/>
              </a:rPr>
              <a:t>Robust Classification under Structural Sparsity in </a:t>
            </a:r>
            <a:br>
              <a:rPr lang="en-US" altLang="ko-KR" sz="3800" b="1">
                <a:effectLst/>
                <a:latin typeface="Segoe UI Emoji" panose="020B0502040204020203" pitchFamily="34" charset="0"/>
                <a:ea typeface="맑은 고딕" panose="020B0503020000020004" pitchFamily="50" charset="-127"/>
                <a:cs typeface="Segoe UI Emoji" panose="020B0502040204020203" pitchFamily="34" charset="0"/>
              </a:rPr>
            </a:br>
            <a:r>
              <a:rPr lang="en-US" altLang="ko-KR" sz="3800" b="1">
                <a:effectLst/>
                <a:latin typeface="Segoe UI Emoji" panose="020B0502040204020203" pitchFamily="34" charset="0"/>
                <a:ea typeface="맑은 고딕" panose="020B0503020000020004" pitchFamily="50" charset="-127"/>
                <a:cs typeface="Segoe UI Emoji" panose="020B0502040204020203" pitchFamily="34" charset="0"/>
              </a:rPr>
              <a:t>A </a:t>
            </a:r>
            <a:r>
              <a:rPr lang="en-US" altLang="ko-KR" sz="3800" b="1" dirty="0">
                <a:effectLst/>
                <a:latin typeface="Segoe UI Emoji" panose="020B0502040204020203" pitchFamily="34" charset="0"/>
                <a:ea typeface="맑은 고딕" panose="020B0503020000020004" pitchFamily="50" charset="-127"/>
                <a:cs typeface="Segoe UI Emoji" panose="020B0502040204020203" pitchFamily="34" charset="0"/>
              </a:rPr>
              <a:t>Hippocampus-Inspired Artificial Neural Network</a:t>
            </a:r>
            <a:endParaRPr lang="ko-KR" altLang="en-US" sz="3800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7A725F4-B648-5267-3254-1EFB053630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8080" y="3409387"/>
            <a:ext cx="9895840" cy="799090"/>
          </a:xfrm>
        </p:spPr>
        <p:txBody>
          <a:bodyPr>
            <a:noAutofit/>
          </a:bodyPr>
          <a:lstStyle/>
          <a:p>
            <a:r>
              <a:rPr lang="en-US" altLang="ko-KR" sz="1900" b="1" dirty="0"/>
              <a:t>Sang-Yoon</a:t>
            </a:r>
            <a:r>
              <a:rPr lang="ko-KR" altLang="en-US" sz="1900" b="1" dirty="0"/>
              <a:t> </a:t>
            </a:r>
            <a:r>
              <a:rPr lang="en-US" altLang="ko-KR" sz="1900" b="1" dirty="0"/>
              <a:t>Kim</a:t>
            </a:r>
            <a:r>
              <a:rPr lang="ko-KR" altLang="en-US" sz="1900" b="1" dirty="0"/>
              <a:t> </a:t>
            </a:r>
            <a:r>
              <a:rPr lang="en-US" altLang="ko-KR" sz="1900" b="1" dirty="0"/>
              <a:t>and</a:t>
            </a:r>
            <a:r>
              <a:rPr lang="ko-KR" altLang="en-US" sz="1900" b="1" dirty="0"/>
              <a:t> </a:t>
            </a:r>
            <a:r>
              <a:rPr lang="en-US" altLang="ko-KR" sz="1900" b="1" dirty="0"/>
              <a:t>Woochang</a:t>
            </a:r>
            <a:r>
              <a:rPr lang="ko-KR" altLang="en-US" sz="1900" b="1" dirty="0"/>
              <a:t> </a:t>
            </a:r>
            <a:r>
              <a:rPr lang="en-US" altLang="ko-KR" sz="1900" b="1" dirty="0"/>
              <a:t>Lim</a:t>
            </a:r>
          </a:p>
          <a:p>
            <a:r>
              <a:rPr lang="en-US" altLang="ko-KR" sz="1900" b="1" dirty="0"/>
              <a:t>Institute for Computational Neuroscience, Daegu National University of Education</a:t>
            </a:r>
            <a:endParaRPr lang="ko-KR" altLang="en-US" sz="1900" b="1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A692182-7042-6FCA-039D-E2BD016C3A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16" y="5805546"/>
            <a:ext cx="943986" cy="986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731E9CE-1A20-D04F-69DE-6A0E2180078A}"/>
              </a:ext>
            </a:extLst>
          </p:cNvPr>
          <p:cNvSpPr txBox="1"/>
          <p:nvPr/>
        </p:nvSpPr>
        <p:spPr>
          <a:xfrm>
            <a:off x="1007702" y="6110411"/>
            <a:ext cx="22295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/>
              <a:t>http://www.icn.re.kr/</a:t>
            </a:r>
            <a:endParaRPr lang="ko-KR" altLang="en-US" sz="1600" b="1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63E009EE-0A6A-2EF0-BF91-9C5772E9FA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91247" y="6064231"/>
            <a:ext cx="838317" cy="41915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20F32BE-F080-7E4A-9A0E-192E6CEC66C6}"/>
              </a:ext>
            </a:extLst>
          </p:cNvPr>
          <p:cNvSpPr txBox="1"/>
          <p:nvPr/>
        </p:nvSpPr>
        <p:spPr>
          <a:xfrm>
            <a:off x="9529564" y="6129446"/>
            <a:ext cx="2694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/>
              <a:t>2026 KPS Spring Meeting</a:t>
            </a:r>
            <a:endParaRPr lang="ko-KR" alt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4277026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EC5050D-645A-DB67-9822-6F93D6916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9509" y="6421004"/>
            <a:ext cx="2743200" cy="365125"/>
          </a:xfrm>
        </p:spPr>
        <p:txBody>
          <a:bodyPr/>
          <a:lstStyle/>
          <a:p>
            <a:r>
              <a:rPr lang="en-US" altLang="ko-KR" b="1" dirty="0">
                <a:solidFill>
                  <a:schemeClr val="tx1"/>
                </a:solidFill>
              </a:rPr>
              <a:t>1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4ABFEC-248B-A0E9-6537-D6F4542DF2DE}"/>
              </a:ext>
            </a:extLst>
          </p:cNvPr>
          <p:cNvSpPr txBox="1"/>
          <p:nvPr/>
        </p:nvSpPr>
        <p:spPr>
          <a:xfrm>
            <a:off x="254000" y="833120"/>
            <a:ext cx="5985998" cy="5346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200" b="1" dirty="0"/>
              <a:t>Motivation: Why Study Structural Sparsity?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F92996-A102-8094-720E-B2CC7873793B}"/>
              </a:ext>
            </a:extLst>
          </p:cNvPr>
          <p:cNvSpPr txBox="1"/>
          <p:nvPr/>
        </p:nvSpPr>
        <p:spPr>
          <a:xfrm>
            <a:off x="680720" y="1367818"/>
            <a:ext cx="6847840" cy="4332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·"/>
            </a:pPr>
            <a:r>
              <a:rPr lang="en-US" altLang="ko-KR" sz="2000" b="1" dirty="0">
                <a:sym typeface="Symbol" panose="05050102010706020507" pitchFamily="18" charset="2"/>
              </a:rPr>
              <a:t>B</a:t>
            </a:r>
            <a:r>
              <a:rPr lang="en-US" altLang="ko-KR" sz="2000" b="1" dirty="0"/>
              <a:t>iological Hippocampus</a:t>
            </a:r>
          </a:p>
          <a:p>
            <a:pPr>
              <a:lnSpc>
                <a:spcPct val="150000"/>
              </a:lnSpc>
            </a:pPr>
            <a:r>
              <a:rPr lang="en-US" altLang="ko-KR" sz="1600" dirty="0"/>
              <a:t>(Evolved over hundreds of millions of years across vertebrate species     </a:t>
            </a:r>
          </a:p>
          <a:p>
            <a:pPr>
              <a:lnSpc>
                <a:spcPct val="150000"/>
              </a:lnSpc>
            </a:pPr>
            <a:r>
              <a:rPr lang="en-US" altLang="ko-KR" sz="1600" dirty="0"/>
              <a:t> for efficient memory processing)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     </a:t>
            </a:r>
            <a:r>
              <a:rPr lang="en-US" altLang="ko-KR" b="1" dirty="0"/>
              <a:t>Sparse and Structured Architecture</a:t>
            </a:r>
            <a:r>
              <a:rPr lang="en-US" altLang="ko-KR" dirty="0"/>
              <a:t>: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        o Competitive sparsification in DG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        o Recurrent stabilization in CA3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        o Integrative refining in CA1</a:t>
            </a:r>
          </a:p>
          <a:p>
            <a:pPr>
              <a:lnSpc>
                <a:spcPct val="150000"/>
              </a:lnSpc>
            </a:pPr>
            <a:endParaRPr lang="en-US" altLang="ko-KR" sz="600" dirty="0"/>
          </a:p>
          <a:p>
            <a:pPr>
              <a:lnSpc>
                <a:spcPct val="150000"/>
              </a:lnSpc>
            </a:pPr>
            <a:r>
              <a:rPr lang="en-US" altLang="ko-KR" sz="2000" b="1" dirty="0">
                <a:sym typeface="Symbol" panose="05050102010706020507" pitchFamily="18" charset="2"/>
              </a:rPr>
              <a:t> </a:t>
            </a:r>
            <a:r>
              <a:rPr lang="en-US" altLang="ko-KR" sz="2000" b="1" dirty="0"/>
              <a:t>Conventional ANN (CANN)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        o Feedforward multilayer perceptron (MLP)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        o Robustness typically relies on dense connectivity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698548-49E8-E605-717F-6EB99D3B3CC5}"/>
              </a:ext>
            </a:extLst>
          </p:cNvPr>
          <p:cNvSpPr txBox="1"/>
          <p:nvPr/>
        </p:nvSpPr>
        <p:spPr>
          <a:xfrm>
            <a:off x="254000" y="5680010"/>
            <a:ext cx="11917237" cy="1002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200" b="1" dirty="0"/>
              <a:t>Central Question:</a:t>
            </a:r>
          </a:p>
          <a:p>
            <a:pPr>
              <a:lnSpc>
                <a:spcPct val="150000"/>
              </a:lnSpc>
            </a:pPr>
            <a:r>
              <a:rPr lang="en-US" altLang="ko-KR" sz="2000" b="1" dirty="0"/>
              <a:t>    </a:t>
            </a:r>
            <a:r>
              <a:rPr lang="en-US" altLang="ko-KR" sz="2000" b="1" dirty="0">
                <a:solidFill>
                  <a:srgbClr val="FF0000"/>
                </a:solidFill>
              </a:rPr>
              <a:t>Do hippocampal circuit principles yield robust classification as connectivity becomes sparse?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866B18-800B-2940-ECA2-10361A609CDF}"/>
              </a:ext>
            </a:extLst>
          </p:cNvPr>
          <p:cNvSpPr txBox="1"/>
          <p:nvPr/>
        </p:nvSpPr>
        <p:spPr>
          <a:xfrm>
            <a:off x="0" y="14430"/>
            <a:ext cx="5025415" cy="5749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/>
              <a:t>Motivation and Central Question</a:t>
            </a:r>
          </a:p>
        </p:txBody>
      </p: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A4147179-6A86-88B8-134B-048FF3E916A8}"/>
              </a:ext>
            </a:extLst>
          </p:cNvPr>
          <p:cNvCxnSpPr/>
          <p:nvPr/>
        </p:nvCxnSpPr>
        <p:spPr>
          <a:xfrm flipH="1">
            <a:off x="650240" y="609600"/>
            <a:ext cx="11541760" cy="7123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그림 11">
            <a:extLst>
              <a:ext uri="{FF2B5EF4-FFF2-40B4-BE49-F238E27FC236}">
                <a16:creationId xmlns:a16="http://schemas.microsoft.com/office/drawing/2014/main" id="{1CC6D914-8C68-87B7-5B09-7C03D2040A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6042" y="952363"/>
            <a:ext cx="3673158" cy="206479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D436AD6-204A-FCFD-4903-74FD82BCD1A4}"/>
              </a:ext>
            </a:extLst>
          </p:cNvPr>
          <p:cNvSpPr txBox="1"/>
          <p:nvPr/>
        </p:nvSpPr>
        <p:spPr>
          <a:xfrm>
            <a:off x="8806682" y="2970901"/>
            <a:ext cx="14718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/>
              <a:t>Hippocampus</a:t>
            </a:r>
            <a:endParaRPr lang="ko-KR" altLang="en-US" sz="1600" dirty="0"/>
          </a:p>
        </p:txBody>
      </p:sp>
      <p:pic>
        <p:nvPicPr>
          <p:cNvPr id="15" name="그림 14">
            <a:extLst>
              <a:ext uri="{FF2B5EF4-FFF2-40B4-BE49-F238E27FC236}">
                <a16:creationId xmlns:a16="http://schemas.microsoft.com/office/drawing/2014/main" id="{A2CB9777-D7B1-9D7A-C4B0-03DE00BFE4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06043" y="3425131"/>
            <a:ext cx="3673158" cy="2086114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F3DBD21-04B1-36F0-87FB-F1D4F68AAE62}"/>
              </a:ext>
            </a:extLst>
          </p:cNvPr>
          <p:cNvSpPr txBox="1"/>
          <p:nvPr/>
        </p:nvSpPr>
        <p:spPr>
          <a:xfrm>
            <a:off x="9160945" y="5429533"/>
            <a:ext cx="7633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/>
              <a:t>CANN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315944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F4E6173-34F5-FE15-389E-D64CCFA3B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9509" y="6421004"/>
            <a:ext cx="2743200" cy="365125"/>
          </a:xfrm>
        </p:spPr>
        <p:txBody>
          <a:bodyPr/>
          <a:lstStyle/>
          <a:p>
            <a:r>
              <a:rPr lang="en-US" altLang="ko-KR" b="1" dirty="0">
                <a:solidFill>
                  <a:schemeClr val="tx1"/>
                </a:solidFill>
              </a:rPr>
              <a:t>2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222C3B-2563-630F-D7C0-B18EA9501AC4}"/>
              </a:ext>
            </a:extLst>
          </p:cNvPr>
          <p:cNvSpPr txBox="1"/>
          <p:nvPr/>
        </p:nvSpPr>
        <p:spPr>
          <a:xfrm>
            <a:off x="589280" y="645218"/>
            <a:ext cx="6727173" cy="2202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200" b="1" dirty="0" err="1"/>
              <a:t>OurANN</a:t>
            </a:r>
            <a:r>
              <a:rPr lang="en-US" altLang="ko-KR" sz="2200" b="1" dirty="0"/>
              <a:t>: </a:t>
            </a:r>
            <a:r>
              <a:rPr lang="en-US" altLang="ko-KR" sz="2000" b="1" dirty="0"/>
              <a:t>Hybrid</a:t>
            </a:r>
            <a:r>
              <a:rPr lang="ko-KR" altLang="en-US" sz="2000" b="1" dirty="0"/>
              <a:t> </a:t>
            </a:r>
            <a:r>
              <a:rPr lang="en-US" altLang="ko-KR" sz="2000" b="1" dirty="0"/>
              <a:t>Classifier</a:t>
            </a:r>
            <a:r>
              <a:rPr lang="ko-KR" altLang="en-US" sz="2000" b="1" dirty="0"/>
              <a:t> </a:t>
            </a:r>
            <a:r>
              <a:rPr lang="en-US" altLang="ko-KR" sz="2000" b="1" dirty="0"/>
              <a:t>Integrating:</a:t>
            </a:r>
          </a:p>
          <a:p>
            <a:pPr>
              <a:lnSpc>
                <a:spcPct val="150000"/>
              </a:lnSpc>
            </a:pPr>
            <a:r>
              <a:rPr lang="en-US" altLang="ko-KR" sz="1600" b="1" dirty="0"/>
              <a:t>(a) Hippocampus-Inspired Modular Architecture with Cooperative                   Functional Modules and (b) Engineering Machine Learning</a:t>
            </a:r>
          </a:p>
          <a:p>
            <a:pPr>
              <a:lnSpc>
                <a:spcPct val="150000"/>
              </a:lnSpc>
            </a:pPr>
            <a:r>
              <a:rPr lang="en-US" altLang="ko-KR" sz="2000" b="1" dirty="0"/>
              <a:t>                          </a:t>
            </a:r>
          </a:p>
          <a:p>
            <a:pPr>
              <a:lnSpc>
                <a:spcPct val="150000"/>
              </a:lnSpc>
            </a:pPr>
            <a:endParaRPr lang="en-US" altLang="ko-KR" sz="20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633AC8-1702-22A1-CA17-3B003CD32CB8}"/>
              </a:ext>
            </a:extLst>
          </p:cNvPr>
          <p:cNvSpPr txBox="1"/>
          <p:nvPr/>
        </p:nvSpPr>
        <p:spPr>
          <a:xfrm>
            <a:off x="680720" y="2140565"/>
            <a:ext cx="6218049" cy="28207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800" b="1" dirty="0">
                <a:effectLst/>
                <a:latin typeface="Segoe UI Emoji" panose="020B0502040204020203" pitchFamily="34" charset="0"/>
                <a:ea typeface="맑은 고딕" panose="020B0503020000020004" pitchFamily="50" charset="-127"/>
                <a:cs typeface="Segoe UI Emoji" panose="020B0502040204020203" pitchFamily="34" charset="0"/>
              </a:rPr>
              <a:t>3 Functional Modules: DG, CA3, CA1</a:t>
            </a:r>
            <a:endParaRPr lang="en-US" altLang="ko-KR" sz="2000" b="1" dirty="0"/>
          </a:p>
          <a:p>
            <a:pPr>
              <a:lnSpc>
                <a:spcPct val="150000"/>
              </a:lnSpc>
            </a:pPr>
            <a:r>
              <a:rPr lang="en-US" altLang="ko-KR" dirty="0"/>
              <a:t>  </a:t>
            </a:r>
            <a:r>
              <a:rPr lang="en-US" altLang="ko-KR" sz="1400" b="1" dirty="0"/>
              <a:t>• </a:t>
            </a:r>
            <a:r>
              <a:rPr lang="en-US" altLang="ko-KR" sz="1400" b="1" dirty="0">
                <a:solidFill>
                  <a:srgbClr val="C00000"/>
                </a:solidFill>
              </a:rPr>
              <a:t>EC (input layer) </a:t>
            </a:r>
            <a:r>
              <a:rPr lang="en-US" altLang="ko-KR" sz="1400" b="1" dirty="0"/>
              <a:t>→ DG → CA3 → CA1 → </a:t>
            </a:r>
            <a:r>
              <a:rPr lang="en-US" altLang="ko-KR" sz="1400" b="1" dirty="0">
                <a:solidFill>
                  <a:srgbClr val="C00000"/>
                </a:solidFill>
              </a:rPr>
              <a:t>S (output classifier)</a:t>
            </a:r>
          </a:p>
          <a:p>
            <a:pPr>
              <a:lnSpc>
                <a:spcPct val="150000"/>
              </a:lnSpc>
            </a:pPr>
            <a:r>
              <a:rPr lang="en-US" altLang="ko-KR" sz="1400" b="1" dirty="0"/>
              <a:t>   • DG: competitive </a:t>
            </a:r>
            <a:r>
              <a:rPr lang="en-US" altLang="ko-KR" sz="1400" b="1" dirty="0" err="1"/>
              <a:t>sparsification</a:t>
            </a:r>
            <a:r>
              <a:rPr lang="en-US" altLang="ko-KR" sz="1400" b="1" dirty="0"/>
              <a:t> </a:t>
            </a:r>
          </a:p>
          <a:p>
            <a:pPr>
              <a:lnSpc>
                <a:spcPct val="150000"/>
              </a:lnSpc>
            </a:pPr>
            <a:r>
              <a:rPr lang="en-US" altLang="ko-KR" sz="1400" b="1" dirty="0"/>
              <a:t>   • CA3: recurrent stabilization (temporal recurrence)</a:t>
            </a:r>
          </a:p>
          <a:p>
            <a:pPr>
              <a:lnSpc>
                <a:spcPct val="150000"/>
              </a:lnSpc>
            </a:pPr>
            <a:r>
              <a:rPr lang="en-US" altLang="ko-KR" sz="1400" b="1" dirty="0"/>
              <a:t>   • CA1: integrative refinement</a:t>
            </a:r>
          </a:p>
          <a:p>
            <a:pPr>
              <a:lnSpc>
                <a:spcPct val="150000"/>
              </a:lnSpc>
            </a:pPr>
            <a:r>
              <a:rPr lang="en-US" altLang="ko-KR" sz="1400" b="1" dirty="0"/>
              <a:t>   • Shortcut connections: EC→CA3, EC→CA1: direct input supply</a:t>
            </a:r>
          </a:p>
          <a:p>
            <a:pPr>
              <a:lnSpc>
                <a:spcPct val="150000"/>
              </a:lnSpc>
            </a:pPr>
            <a:r>
              <a:rPr lang="en-US" altLang="ko-KR" sz="1400" b="1" dirty="0"/>
              <a:t>   • Inhibitory backprojection: CA3→DG: enhanced </a:t>
            </a:r>
            <a:r>
              <a:rPr lang="en-US" altLang="ko-KR" sz="1400" b="1" dirty="0" err="1"/>
              <a:t>sparsification</a:t>
            </a:r>
            <a:endParaRPr lang="en-US" altLang="ko-KR" sz="1400" b="1" dirty="0"/>
          </a:p>
          <a:p>
            <a:pPr>
              <a:lnSpc>
                <a:spcPct val="150000"/>
              </a:lnSpc>
            </a:pPr>
            <a:r>
              <a:rPr lang="en-US" altLang="ko-KR" sz="1400" b="1" dirty="0"/>
              <a:t>   • Population sizes: DG : CA3 : CA1 = 100 : 30 : 50 (anatomical ratio)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EDAEEAD-1B37-3FB1-061B-004FD61D21F9}"/>
              </a:ext>
            </a:extLst>
          </p:cNvPr>
          <p:cNvSpPr txBox="1"/>
          <p:nvPr/>
        </p:nvSpPr>
        <p:spPr>
          <a:xfrm>
            <a:off x="0" y="14430"/>
            <a:ext cx="5025415" cy="5749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/>
              <a:t>Architectures: OurANN vs CANN</a:t>
            </a: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6A1C9D62-CEEB-2703-948B-1F8200693978}"/>
              </a:ext>
            </a:extLst>
          </p:cNvPr>
          <p:cNvCxnSpPr/>
          <p:nvPr/>
        </p:nvCxnSpPr>
        <p:spPr>
          <a:xfrm flipH="1">
            <a:off x="650240" y="609600"/>
            <a:ext cx="11541760" cy="7123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D62A54A-803E-612C-216E-014B9003FB86}"/>
              </a:ext>
            </a:extLst>
          </p:cNvPr>
          <p:cNvSpPr txBox="1"/>
          <p:nvPr/>
        </p:nvSpPr>
        <p:spPr>
          <a:xfrm>
            <a:off x="7843520" y="4018787"/>
            <a:ext cx="4037922" cy="3393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/>
              <a:t>OurANN (Hippocampus-Inspired ANN)</a:t>
            </a:r>
            <a:endParaRPr lang="ko-KR" altLang="en-US" sz="1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8E906B-685D-DE8E-528C-2F7B4C294BED}"/>
              </a:ext>
            </a:extLst>
          </p:cNvPr>
          <p:cNvSpPr txBox="1"/>
          <p:nvPr/>
        </p:nvSpPr>
        <p:spPr>
          <a:xfrm>
            <a:off x="263036" y="5002613"/>
            <a:ext cx="5096460" cy="5346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200" b="1" dirty="0"/>
              <a:t>CANN (Conventional ANN: Baseline)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7B28321-FD02-452D-7327-CC65ADDB7A4F}"/>
              </a:ext>
            </a:extLst>
          </p:cNvPr>
          <p:cNvSpPr txBox="1"/>
          <p:nvPr/>
        </p:nvSpPr>
        <p:spPr>
          <a:xfrm>
            <a:off x="680720" y="5390452"/>
            <a:ext cx="5703806" cy="12852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800" b="1" dirty="0">
                <a:effectLst/>
                <a:latin typeface="Segoe UI Emoji" panose="020B0502040204020203" pitchFamily="34" charset="0"/>
                <a:ea typeface="맑은 고딕" panose="020B0503020000020004" pitchFamily="50" charset="-127"/>
                <a:cs typeface="Segoe UI Emoji" panose="020B0502040204020203" pitchFamily="34" charset="0"/>
              </a:rPr>
              <a:t>3 Hidden Layers</a:t>
            </a:r>
            <a:endParaRPr lang="en-US" altLang="ko-KR" sz="2000" b="1" dirty="0"/>
          </a:p>
          <a:p>
            <a:pPr>
              <a:lnSpc>
                <a:spcPct val="150000"/>
              </a:lnSpc>
            </a:pPr>
            <a:r>
              <a:rPr lang="en-US" altLang="ko-KR" dirty="0"/>
              <a:t>   • Input → Hidden → Hidden → Hidden → Output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   • Same unit counts: 100 : 30 : 50</a:t>
            </a: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400D17DC-604D-BF19-6A10-5A6B0774E6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6453" y="1054770"/>
            <a:ext cx="4674656" cy="2955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334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F4E6173-34F5-FE15-389E-D64CCFA3B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9509" y="6421004"/>
            <a:ext cx="2743200" cy="365125"/>
          </a:xfrm>
        </p:spPr>
        <p:txBody>
          <a:bodyPr/>
          <a:lstStyle/>
          <a:p>
            <a:r>
              <a:rPr lang="en-US" altLang="ko-KR" b="1" dirty="0">
                <a:solidFill>
                  <a:schemeClr val="tx1"/>
                </a:solidFill>
              </a:rPr>
              <a:t>3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633AC8-1702-22A1-CA17-3B003CD32CB8}"/>
              </a:ext>
            </a:extLst>
          </p:cNvPr>
          <p:cNvSpPr txBox="1"/>
          <p:nvPr/>
        </p:nvSpPr>
        <p:spPr>
          <a:xfrm>
            <a:off x="254000" y="816204"/>
            <a:ext cx="10300384" cy="869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800" b="1" dirty="0">
                <a:effectLst/>
                <a:latin typeface="Segoe UI Emoji" panose="020B0502040204020203" pitchFamily="34" charset="0"/>
                <a:ea typeface="맑은 고딕" panose="020B0503020000020004" pitchFamily="50" charset="-127"/>
                <a:cs typeface="Segoe UI Emoji" panose="020B0502040204020203" pitchFamily="34" charset="0"/>
              </a:rPr>
              <a:t>Input Dataset:  </a:t>
            </a:r>
            <a:r>
              <a:rPr lang="en-US" altLang="ko-KR" dirty="0"/>
              <a:t>  • MNIST handwritten digits (0-9)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      • 28 × 28 grayscale images → 784-D flattened vector input to EC    • 10-class classification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EDAEEAD-1B37-3FB1-061B-004FD61D21F9}"/>
              </a:ext>
            </a:extLst>
          </p:cNvPr>
          <p:cNvSpPr txBox="1"/>
          <p:nvPr/>
        </p:nvSpPr>
        <p:spPr>
          <a:xfrm>
            <a:off x="0" y="14430"/>
            <a:ext cx="6436314" cy="5749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/>
              <a:t>Computational </a:t>
            </a:r>
            <a:r>
              <a:rPr lang="en-US" altLang="ko-KR" sz="2400" b="1" dirty="0"/>
              <a:t>Setup and Sparsity Control</a:t>
            </a: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6A1C9D62-CEEB-2703-948B-1F8200693978}"/>
              </a:ext>
            </a:extLst>
          </p:cNvPr>
          <p:cNvCxnSpPr/>
          <p:nvPr/>
        </p:nvCxnSpPr>
        <p:spPr>
          <a:xfrm flipH="1">
            <a:off x="650240" y="609600"/>
            <a:ext cx="11541760" cy="7123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E67B69-9A01-5338-2AAB-62B71912743F}"/>
              </a:ext>
            </a:extLst>
          </p:cNvPr>
          <p:cNvSpPr txBox="1"/>
          <p:nvPr/>
        </p:nvSpPr>
        <p:spPr>
          <a:xfrm>
            <a:off x="254000" y="1790882"/>
            <a:ext cx="10461454" cy="869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800" b="1" dirty="0">
                <a:effectLst/>
                <a:latin typeface="Segoe UI Emoji" panose="020B0502040204020203" pitchFamily="34" charset="0"/>
                <a:ea typeface="맑은 고딕" panose="020B0503020000020004" pitchFamily="50" charset="-127"/>
                <a:cs typeface="Segoe UI Emoji" panose="020B0502040204020203" pitchFamily="34" charset="0"/>
              </a:rPr>
              <a:t>Training Protocol:</a:t>
            </a:r>
            <a:r>
              <a:rPr lang="en-US" altLang="ko-KR" dirty="0"/>
              <a:t>   • Supervised Machine Learning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                        • Identical training schedule for both models    • Multiple random realizations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9248B96-FE72-C80F-79DF-F18417F70DEC}"/>
                  </a:ext>
                </a:extLst>
              </p:cNvPr>
              <p:cNvSpPr txBox="1"/>
              <p:nvPr/>
            </p:nvSpPr>
            <p:spPr>
              <a:xfrm>
                <a:off x="254000" y="2709589"/>
                <a:ext cx="9541586" cy="21162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ko-KR" sz="1800" b="1" dirty="0">
                    <a:effectLst/>
                    <a:latin typeface="Segoe UI Emoji" panose="020B0502040204020203" pitchFamily="34" charset="0"/>
                    <a:ea typeface="맑은 고딕" panose="020B0503020000020004" pitchFamily="50" charset="-127"/>
                    <a:cs typeface="Segoe UI Emoji" panose="020B0502040204020203" pitchFamily="34" charset="0"/>
                  </a:rPr>
                  <a:t>Structural Sparsity</a:t>
                </a:r>
                <a:endParaRPr lang="en-US" altLang="ko-KR" dirty="0"/>
              </a:p>
              <a:p>
                <a:pPr>
                  <a:lnSpc>
                    <a:spcPct val="150000"/>
                  </a:lnSpc>
                </a:pPr>
                <a:r>
                  <a:rPr lang="en-US" altLang="ko-KR" dirty="0"/>
                  <a:t>      •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Segoe UI Emoji" panose="020B0502040204020203" pitchFamily="34" charset="0"/>
                          </a:rPr>
                        </m:ctrlPr>
                      </m:sSubPr>
                      <m:e>
                        <m:r>
                          <a:rPr lang="en-US" altLang="ko-KR" sz="18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Segoe UI Emoji" panose="020B0502040204020203" pitchFamily="34" charset="0"/>
                          </a:rPr>
                          <m:t>𝑝</m:t>
                        </m:r>
                      </m:e>
                      <m:sub>
                        <m:r>
                          <a:rPr lang="en-US" altLang="ko-KR" sz="18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Segoe UI Emoji" panose="020B0502040204020203" pitchFamily="34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altLang="ko-KR" dirty="0"/>
                  <a:t>: inter-layer connection probability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ko-KR" dirty="0"/>
                  <a:t>      • Sparse projections instantiated directly with probability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Segoe UI Emoji" panose="020B0502040204020203" pitchFamily="34" charset="0"/>
                          </a:rPr>
                        </m:ctrlPr>
                      </m:sSubPr>
                      <m:e>
                        <m:r>
                          <a:rPr lang="en-US" altLang="ko-KR" sz="18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Segoe UI Emoji" panose="020B0502040204020203" pitchFamily="34" charset="0"/>
                          </a:rPr>
                          <m:t>𝑝</m:t>
                        </m:r>
                      </m:e>
                      <m:sub>
                        <m:r>
                          <a:rPr lang="en-US" altLang="ko-KR" sz="18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Segoe UI Emoji" panose="020B0502040204020203" pitchFamily="34" charset="0"/>
                          </a:rPr>
                          <m:t>𝑐</m:t>
                        </m:r>
                      </m:sub>
                    </m:sSub>
                  </m:oMath>
                </a14:m>
                <a:endParaRPr lang="en-US" altLang="ko-KR" dirty="0"/>
              </a:p>
              <a:p>
                <a:pPr>
                  <a:lnSpc>
                    <a:spcPct val="150000"/>
                  </a:lnSpc>
                </a:pPr>
                <a:r>
                  <a:rPr lang="en-US" altLang="ko-KR" dirty="0"/>
                  <a:t>      • Sweep: 1.0 → 0.5 → 0.1 → 0.05 → 0.01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ko-KR" dirty="0"/>
                  <a:t>      • Final readout layer kept fully dense (OurANN: CA1 → S, CANN: Hidden → Output)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9248B96-FE72-C80F-79DF-F18417F70D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00" y="2709589"/>
                <a:ext cx="9541586" cy="2116285"/>
              </a:xfrm>
              <a:prstGeom prst="rect">
                <a:avLst/>
              </a:prstGeom>
              <a:blipFill>
                <a:blip r:embed="rId3"/>
                <a:stretch>
                  <a:fillRect l="-575" b="-3448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AB0CEB4-FB0F-5C2D-E1C1-3DE0CBCE0BD5}"/>
                  </a:ext>
                </a:extLst>
              </p:cNvPr>
              <p:cNvSpPr txBox="1"/>
              <p:nvPr/>
            </p:nvSpPr>
            <p:spPr>
              <a:xfrm>
                <a:off x="254000" y="4811345"/>
                <a:ext cx="9322552" cy="8705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ko-KR" sz="1800" b="1" dirty="0">
                    <a:effectLst/>
                    <a:latin typeface="Segoe UI Emoji" panose="020B0502040204020203" pitchFamily="34" charset="0"/>
                    <a:ea typeface="맑은 고딕" panose="020B0503020000020004" pitchFamily="50" charset="-127"/>
                    <a:cs typeface="Segoe UI Emoji" panose="020B0502040204020203" pitchFamily="34" charset="0"/>
                  </a:rPr>
                  <a:t>Layer-Size Scaling</a:t>
                </a:r>
                <a:endParaRPr lang="en-US" altLang="ko-KR" dirty="0"/>
              </a:p>
              <a:p>
                <a:pPr>
                  <a:lnSpc>
                    <a:spcPct val="150000"/>
                  </a:lnSpc>
                </a:pPr>
                <a:r>
                  <a:rPr lang="en-US" altLang="ko-KR" dirty="0"/>
                  <a:t>      • </a:t>
                </a:r>
                <a14:m>
                  <m:oMath xmlns:m="http://schemas.openxmlformats.org/officeDocument/2006/math">
                    <m:r>
                      <a:rPr lang="en-US" altLang="ko-KR" sz="1800" b="0" i="1" smtClean="0">
                        <a:effectLst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Segoe UI Emoji" panose="020B0502040204020203" pitchFamily="34" charset="0"/>
                      </a:rPr>
                      <m:t>𝜂</m:t>
                    </m:r>
                  </m:oMath>
                </a14:m>
                <a:r>
                  <a:rPr lang="en-US" altLang="ko-KR" dirty="0"/>
                  <a:t>: layer-size scaling factor    • Multiplies all module/hidden sizes in both models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AB0CEB4-FB0F-5C2D-E1C1-3DE0CBCE0B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00" y="4811345"/>
                <a:ext cx="9322552" cy="870559"/>
              </a:xfrm>
              <a:prstGeom prst="rect">
                <a:avLst/>
              </a:prstGeom>
              <a:blipFill>
                <a:blip r:embed="rId4"/>
                <a:stretch>
                  <a:fillRect l="-589" b="-979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FF62128-D9BF-A786-EDB5-B28C3A75E4B7}"/>
                  </a:ext>
                </a:extLst>
              </p:cNvPr>
              <p:cNvSpPr txBox="1"/>
              <p:nvPr/>
            </p:nvSpPr>
            <p:spPr>
              <a:xfrm>
                <a:off x="254000" y="5733007"/>
                <a:ext cx="8452827" cy="8705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ko-KR" sz="1800" b="1" dirty="0">
                    <a:effectLst/>
                    <a:latin typeface="Segoe UI Emoji" panose="020B0502040204020203" pitchFamily="34" charset="0"/>
                    <a:ea typeface="맑은 고딕" panose="020B0503020000020004" pitchFamily="50" charset="-127"/>
                    <a:cs typeface="Segoe UI Emoji" panose="020B0502040204020203" pitchFamily="34" charset="0"/>
                  </a:rPr>
                  <a:t>Baseline Condition</a:t>
                </a:r>
                <a:endParaRPr lang="en-US" altLang="ko-KR" dirty="0"/>
              </a:p>
              <a:p>
                <a:pPr>
                  <a:lnSpc>
                    <a:spcPct val="150000"/>
                  </a:lnSpc>
                </a:pPr>
                <a:r>
                  <a:rPr lang="en-US" altLang="ko-KR" dirty="0"/>
                  <a:t>      • Layer-size scaling: </a:t>
                </a:r>
                <a14:m>
                  <m:oMath xmlns:m="http://schemas.openxmlformats.org/officeDocument/2006/math">
                    <m:r>
                      <a:rPr lang="en-US" altLang="ko-KR" sz="1800" i="1" smtClean="0">
                        <a:effectLst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Segoe UI Emoji" panose="020B0502040204020203" pitchFamily="34" charset="0"/>
                      </a:rPr>
                      <m:t>𝜂</m:t>
                    </m:r>
                    <m:r>
                      <a:rPr lang="en-US" altLang="ko-KR" sz="1800" i="1" smtClean="0">
                        <a:effectLst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Segoe UI Emoji" panose="020B0502040204020203" pitchFamily="34" charset="0"/>
                      </a:rPr>
                      <m:t>=</m:t>
                    </m:r>
                    <m:r>
                      <a:rPr lang="en-US" altLang="ko-KR" sz="1800" i="1" smtClean="0">
                        <a:effectLst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Segoe UI Emoji" panose="020B0502040204020203" pitchFamily="34" charset="0"/>
                      </a:rPr>
                      <m:t>1</m:t>
                    </m:r>
                  </m:oMath>
                </a14:m>
                <a:r>
                  <a:rPr lang="en-US" altLang="ko-KR" dirty="0"/>
                  <a:t>       • Results shown first for unscaled networks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FF62128-D9BF-A786-EDB5-B28C3A75E4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00" y="5733007"/>
                <a:ext cx="8452827" cy="870559"/>
              </a:xfrm>
              <a:prstGeom prst="rect">
                <a:avLst/>
              </a:prstGeom>
              <a:blipFill>
                <a:blip r:embed="rId5"/>
                <a:stretch>
                  <a:fillRect l="-649" b="-979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3116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4D8B542-8C6B-A6C4-6ADC-F68CA89D1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9509" y="6421004"/>
            <a:ext cx="2743200" cy="365125"/>
          </a:xfrm>
        </p:spPr>
        <p:txBody>
          <a:bodyPr/>
          <a:lstStyle/>
          <a:p>
            <a:r>
              <a:rPr lang="en-US" altLang="ko-KR" b="1" dirty="0">
                <a:solidFill>
                  <a:schemeClr val="tx1"/>
                </a:solidFill>
              </a:rPr>
              <a:t>4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C7ADDA8-6F09-7F02-ADD8-9F33B5D39A77}"/>
                  </a:ext>
                </a:extLst>
              </p:cNvPr>
              <p:cNvSpPr txBox="1"/>
              <p:nvPr/>
            </p:nvSpPr>
            <p:spPr>
              <a:xfrm>
                <a:off x="254000" y="816204"/>
                <a:ext cx="5573962" cy="17007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ko-KR" b="1" dirty="0"/>
                  <a:t>Sparsity Regimes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ko-KR" b="1" dirty="0"/>
                  <a:t>    Connection Probability Sweep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ko-KR" dirty="0"/>
                  <a:t>      •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Segoe UI Emoji" panose="020B0502040204020203" pitchFamily="34" charset="0"/>
                          </a:rPr>
                        </m:ctrlPr>
                      </m:sSubPr>
                      <m:e>
                        <m:r>
                          <a:rPr lang="en-US" altLang="ko-KR" sz="18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Segoe UI Emoji" panose="020B0502040204020203" pitchFamily="34" charset="0"/>
                          </a:rPr>
                          <m:t>𝑝</m:t>
                        </m:r>
                      </m:e>
                      <m:sub>
                        <m:r>
                          <a:rPr lang="en-US" altLang="ko-KR" sz="18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Segoe UI Emoji" panose="020B0502040204020203" pitchFamily="34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altLang="ko-KR" dirty="0"/>
                  <a:t>: inter-layer connection probability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ko-KR" dirty="0"/>
                  <a:t>      • Evaluated at: 1.0 → 0.5 → 0.1 → 0.05 → 0.01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C7ADDA8-6F09-7F02-ADD8-9F33B5D39A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00" y="816204"/>
                <a:ext cx="5573962" cy="1700787"/>
              </a:xfrm>
              <a:prstGeom prst="rect">
                <a:avLst/>
              </a:prstGeom>
              <a:blipFill>
                <a:blip r:embed="rId3"/>
                <a:stretch>
                  <a:fillRect l="-985" b="-4659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F7A4B3A0-376C-429E-67BE-5BB75ADFB41B}"/>
              </a:ext>
            </a:extLst>
          </p:cNvPr>
          <p:cNvSpPr txBox="1"/>
          <p:nvPr/>
        </p:nvSpPr>
        <p:spPr>
          <a:xfrm>
            <a:off x="0" y="14430"/>
            <a:ext cx="8109849" cy="5749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/>
              <a:t>Computational Setup and Sparsity Control </a:t>
            </a:r>
            <a:r>
              <a:rPr lang="en-US" altLang="ko-KR" sz="2000" b="1" dirty="0"/>
              <a:t>– Continued</a:t>
            </a:r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051B7D57-D93D-2891-E002-8566C02A574C}"/>
              </a:ext>
            </a:extLst>
          </p:cNvPr>
          <p:cNvCxnSpPr/>
          <p:nvPr/>
        </p:nvCxnSpPr>
        <p:spPr>
          <a:xfrm flipH="1">
            <a:off x="650240" y="609600"/>
            <a:ext cx="11541760" cy="7123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BC14E08-E1F0-83D7-B9FC-BA1591557FB2}"/>
                  </a:ext>
                </a:extLst>
              </p:cNvPr>
              <p:cNvSpPr txBox="1"/>
              <p:nvPr/>
            </p:nvSpPr>
            <p:spPr>
              <a:xfrm>
                <a:off x="254000" y="2709589"/>
                <a:ext cx="4540987" cy="17015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ko-KR" sz="1800" b="1" dirty="0">
                    <a:effectLst/>
                    <a:latin typeface="Segoe UI Emoji" panose="020B0502040204020203" pitchFamily="34" charset="0"/>
                    <a:ea typeface="맑은 고딕" panose="020B0503020000020004" pitchFamily="50" charset="-127"/>
                    <a:cs typeface="Segoe UI Emoji" panose="020B0502040204020203" pitchFamily="34" charset="0"/>
                  </a:rPr>
                  <a:t>Defined Regimes</a:t>
                </a:r>
                <a:endParaRPr lang="en-US" altLang="ko-KR" dirty="0"/>
              </a:p>
              <a:p>
                <a:pPr>
                  <a:lnSpc>
                    <a:spcPct val="150000"/>
                  </a:lnSpc>
                </a:pPr>
                <a:r>
                  <a:rPr lang="en-US" altLang="ko-KR" dirty="0"/>
                  <a:t>      • Dense &amp; Moderate: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Segoe UI Emoji" panose="020B0502040204020203" pitchFamily="34" charset="0"/>
                          </a:rPr>
                        </m:ctrlPr>
                      </m:sSubPr>
                      <m:e>
                        <m:r>
                          <a:rPr lang="en-US" altLang="ko-KR" sz="18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Segoe UI Emoji" panose="020B0502040204020203" pitchFamily="34" charset="0"/>
                          </a:rPr>
                          <m:t>𝑝</m:t>
                        </m:r>
                      </m:e>
                      <m:sub>
                        <m:r>
                          <a:rPr lang="en-US" altLang="ko-KR" sz="18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Segoe UI Emoji" panose="020B0502040204020203" pitchFamily="34" charset="0"/>
                          </a:rPr>
                          <m:t>𝑐</m:t>
                        </m:r>
                      </m:sub>
                    </m:sSub>
                    <m:r>
                      <a:rPr lang="en-US" altLang="ko-KR" sz="1800" b="0" i="1" smtClean="0">
                        <a:effectLst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Segoe UI Emoji" panose="020B0502040204020203" pitchFamily="34" charset="0"/>
                      </a:rPr>
                      <m:t>=1.0 ~ 0.1</m:t>
                    </m:r>
                  </m:oMath>
                </a14:m>
                <a:endParaRPr lang="en-US" altLang="ko-KR" dirty="0"/>
              </a:p>
              <a:p>
                <a:pPr>
                  <a:lnSpc>
                    <a:spcPct val="150000"/>
                  </a:lnSpc>
                </a:pPr>
                <a:r>
                  <a:rPr lang="en-US" altLang="ko-KR" dirty="0"/>
                  <a:t>      • Sparse: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Segoe UI Emoji" panose="020B0502040204020203" pitchFamily="34" charset="0"/>
                          </a:rPr>
                        </m:ctrlPr>
                      </m:sSubPr>
                      <m:e>
                        <m:r>
                          <a:rPr lang="en-US" altLang="ko-KR" i="1">
                            <a:latin typeface="Cambria Math" panose="02040503050406030204" pitchFamily="18" charset="0"/>
                            <a:cs typeface="Segoe UI Emoji" panose="020B0502040204020203" pitchFamily="34" charset="0"/>
                          </a:rPr>
                          <m:t>𝑝</m:t>
                        </m:r>
                      </m:e>
                      <m:sub>
                        <m:r>
                          <a:rPr lang="en-US" altLang="ko-KR" i="1">
                            <a:latin typeface="Cambria Math" panose="02040503050406030204" pitchFamily="18" charset="0"/>
                            <a:cs typeface="Segoe UI Emoji" panose="020B0502040204020203" pitchFamily="34" charset="0"/>
                          </a:rPr>
                          <m:t>𝑐</m:t>
                        </m:r>
                      </m:sub>
                    </m:sSub>
                    <m:r>
                      <a:rPr lang="en-US" altLang="ko-KR" i="1">
                        <a:latin typeface="Cambria Math" panose="02040503050406030204" pitchFamily="18" charset="0"/>
                        <a:cs typeface="Segoe UI Emoji" panose="020B0502040204020203" pitchFamily="34" charset="0"/>
                      </a:rPr>
                      <m:t>=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  <a:cs typeface="Segoe UI Emoji" panose="020B0502040204020203" pitchFamily="34" charset="0"/>
                      </a:rPr>
                      <m:t>0.1</m:t>
                    </m:r>
                    <m:r>
                      <a:rPr lang="en-US" altLang="ko-KR" i="1">
                        <a:latin typeface="Cambria Math" panose="02040503050406030204" pitchFamily="18" charset="0"/>
                        <a:cs typeface="Segoe UI Emoji" panose="020B0502040204020203" pitchFamily="34" charset="0"/>
                      </a:rPr>
                      <m:t> ~ 0.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  <a:cs typeface="Segoe UI Emoji" panose="020B0502040204020203" pitchFamily="34" charset="0"/>
                      </a:rPr>
                      <m:t>05</m:t>
                    </m:r>
                  </m:oMath>
                </a14:m>
                <a:endParaRPr lang="en-US" altLang="ko-KR" dirty="0"/>
              </a:p>
              <a:p>
                <a:pPr>
                  <a:lnSpc>
                    <a:spcPct val="150000"/>
                  </a:lnSpc>
                </a:pPr>
                <a:r>
                  <a:rPr lang="en-US" altLang="ko-KR" dirty="0"/>
                  <a:t>      • Extremely Sparse: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Segoe UI Emoji" panose="020B0502040204020203" pitchFamily="34" charset="0"/>
                          </a:rPr>
                        </m:ctrlPr>
                      </m:sSubPr>
                      <m:e>
                        <m:r>
                          <a:rPr lang="en-US" altLang="ko-KR" i="1">
                            <a:latin typeface="Cambria Math" panose="02040503050406030204" pitchFamily="18" charset="0"/>
                            <a:cs typeface="Segoe UI Emoji" panose="020B0502040204020203" pitchFamily="34" charset="0"/>
                          </a:rPr>
                          <m:t>𝑝</m:t>
                        </m:r>
                      </m:e>
                      <m:sub>
                        <m:r>
                          <a:rPr lang="en-US" altLang="ko-KR" i="1">
                            <a:latin typeface="Cambria Math" panose="02040503050406030204" pitchFamily="18" charset="0"/>
                            <a:cs typeface="Segoe UI Emoji" panose="020B0502040204020203" pitchFamily="34" charset="0"/>
                          </a:rPr>
                          <m:t>𝑐</m:t>
                        </m:r>
                      </m:sub>
                    </m:sSub>
                    <m:r>
                      <a:rPr lang="en-US" altLang="ko-KR" i="1">
                        <a:latin typeface="Cambria Math" panose="02040503050406030204" pitchFamily="18" charset="0"/>
                        <a:cs typeface="Segoe UI Emoji" panose="020B0502040204020203" pitchFamily="34" charset="0"/>
                      </a:rPr>
                      <m:t>=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  <a:cs typeface="Segoe UI Emoji" panose="020B0502040204020203" pitchFamily="34" charset="0"/>
                      </a:rPr>
                      <m:t>0.05</m:t>
                    </m:r>
                    <m:r>
                      <a:rPr lang="en-US" altLang="ko-KR" i="1">
                        <a:latin typeface="Cambria Math" panose="02040503050406030204" pitchFamily="18" charset="0"/>
                        <a:cs typeface="Segoe UI Emoji" panose="020B0502040204020203" pitchFamily="34" charset="0"/>
                      </a:rPr>
                      <m:t> ~ 0.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  <a:cs typeface="Segoe UI Emoji" panose="020B0502040204020203" pitchFamily="34" charset="0"/>
                      </a:rPr>
                      <m:t>01</m:t>
                    </m:r>
                  </m:oMath>
                </a14:m>
                <a:endParaRPr lang="en-US" altLang="ko-KR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BC14E08-E1F0-83D7-B9FC-BA1591557F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00" y="2709589"/>
                <a:ext cx="4540987" cy="1701556"/>
              </a:xfrm>
              <a:prstGeom prst="rect">
                <a:avLst/>
              </a:prstGeom>
              <a:blipFill>
                <a:blip r:embed="rId4"/>
                <a:stretch>
                  <a:fillRect l="-1208" b="-4286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FA289A1-28E7-B4A9-D7D6-D49D2C59AADD}"/>
                  </a:ext>
                </a:extLst>
              </p:cNvPr>
              <p:cNvSpPr txBox="1"/>
              <p:nvPr/>
            </p:nvSpPr>
            <p:spPr>
              <a:xfrm>
                <a:off x="254000" y="4669105"/>
                <a:ext cx="7634975" cy="17007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ko-KR" sz="1800" b="1" dirty="0">
                    <a:effectLst/>
                    <a:latin typeface="Segoe UI Emoji" panose="020B0502040204020203" pitchFamily="34" charset="0"/>
                    <a:ea typeface="맑은 고딕" panose="020B0503020000020004" pitchFamily="50" charset="-127"/>
                    <a:cs typeface="Segoe UI Emoji" panose="020B0502040204020203" pitchFamily="34" charset="0"/>
                  </a:rPr>
                  <a:t>Analysis Strategy</a:t>
                </a:r>
                <a:endParaRPr lang="en-US" altLang="ko-KR" dirty="0"/>
              </a:p>
              <a:p>
                <a:pPr>
                  <a:lnSpc>
                    <a:spcPct val="150000"/>
                  </a:lnSpc>
                </a:pPr>
                <a:r>
                  <a:rPr lang="en-US" altLang="ko-KR" dirty="0"/>
                  <a:t>      • Compare OurANN vs CANN within each regime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ko-KR" dirty="0"/>
                  <a:t>      • Track how robustness and performance changes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Segoe UI Emoji" panose="020B0502040204020203" pitchFamily="34" charset="0"/>
                          </a:rPr>
                        </m:ctrlPr>
                      </m:sSubPr>
                      <m:e>
                        <m:r>
                          <a:rPr lang="en-US" altLang="ko-KR" i="1">
                            <a:latin typeface="Cambria Math" panose="02040503050406030204" pitchFamily="18" charset="0"/>
                            <a:cs typeface="Segoe UI Emoji" panose="020B0502040204020203" pitchFamily="34" charset="0"/>
                          </a:rPr>
                          <m:t>𝑝</m:t>
                        </m:r>
                      </m:e>
                      <m:sub>
                        <m:r>
                          <a:rPr lang="en-US" altLang="ko-KR" i="1">
                            <a:latin typeface="Cambria Math" panose="02040503050406030204" pitchFamily="18" charset="0"/>
                            <a:cs typeface="Segoe UI Emoji" panose="020B0502040204020203" pitchFamily="34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altLang="ko-KR" dirty="0"/>
                  <a:t> decreases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ko-KR" dirty="0"/>
                  <a:t>      • Identify where architectural differences emerge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FA289A1-28E7-B4A9-D7D6-D49D2C59AA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00" y="4669105"/>
                <a:ext cx="7634975" cy="1700787"/>
              </a:xfrm>
              <a:prstGeom prst="rect">
                <a:avLst/>
              </a:prstGeom>
              <a:blipFill>
                <a:blip r:embed="rId5"/>
                <a:stretch>
                  <a:fillRect l="-719" b="-4659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9130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36E9193-A600-C342-60E3-22E9F8C93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9509" y="6421004"/>
            <a:ext cx="2743200" cy="365125"/>
          </a:xfrm>
        </p:spPr>
        <p:txBody>
          <a:bodyPr/>
          <a:lstStyle/>
          <a:p>
            <a:r>
              <a:rPr lang="en-US" altLang="ko-KR" b="1" dirty="0">
                <a:solidFill>
                  <a:schemeClr val="tx1"/>
                </a:solidFill>
              </a:rPr>
              <a:t>5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03B1EDA-5686-9208-B200-F177F839E62B}"/>
                  </a:ext>
                </a:extLst>
              </p:cNvPr>
              <p:cNvSpPr txBox="1"/>
              <p:nvPr/>
            </p:nvSpPr>
            <p:spPr>
              <a:xfrm>
                <a:off x="254000" y="704444"/>
                <a:ext cx="9145581" cy="46092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ko-KR" b="1" dirty="0"/>
                  <a:t>Robustness Metrics: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ko-KR" b="1" dirty="0"/>
                  <a:t>  Local Metrics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ko-KR" dirty="0"/>
                  <a:t>      • Training &amp; Test Accuracy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ko-KR" dirty="0"/>
                  <a:t>      • Efficiency = Accuracy /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Segoe UI Emoji" panose="020B0502040204020203" pitchFamily="34" charset="0"/>
                          </a:rPr>
                        </m:ctrlPr>
                      </m:sSubPr>
                      <m:e>
                        <m:r>
                          <a:rPr lang="en-US" altLang="ko-KR" sz="18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Segoe UI Emoji" panose="020B0502040204020203" pitchFamily="34" charset="0"/>
                          </a:rPr>
                          <m:t>𝑝</m:t>
                        </m:r>
                      </m:e>
                      <m:sub>
                        <m:r>
                          <a:rPr lang="en-US" altLang="ko-KR" sz="18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Segoe UI Emoji" panose="020B0502040204020203" pitchFamily="34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altLang="ko-KR" dirty="0"/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Segoe UI Emoji" panose="020B0502040204020203" pitchFamily="34" charset="0"/>
                          </a:rPr>
                        </m:ctrlPr>
                      </m:sSubPr>
                      <m:e>
                        <m:r>
                          <a:rPr lang="en-US" altLang="ko-KR" i="1">
                            <a:latin typeface="Cambria Math" panose="02040503050406030204" pitchFamily="18" charset="0"/>
                            <a:cs typeface="Segoe UI Emoji" panose="020B0502040204020203" pitchFamily="34" charset="0"/>
                          </a:rPr>
                          <m:t>𝑝</m:t>
                        </m:r>
                      </m:e>
                      <m:sub>
                        <m:r>
                          <a:rPr lang="en-US" altLang="ko-KR" i="1">
                            <a:latin typeface="Cambria Math" panose="02040503050406030204" pitchFamily="18" charset="0"/>
                            <a:cs typeface="Segoe UI Emoji" panose="020B0502040204020203" pitchFamily="34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altLang="ko-KR" dirty="0"/>
                  <a:t>: representative</a:t>
                </a:r>
                <a:r>
                  <a:rPr lang="ko-KR" altLang="en-US" dirty="0"/>
                  <a:t> </a:t>
                </a:r>
                <a:r>
                  <a:rPr lang="en-US" altLang="ko-KR" dirty="0"/>
                  <a:t>proxy for overall system cost)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ko-KR" dirty="0"/>
                  <a:t>      • Trade-off Score = Accuracy </a:t>
                </a:r>
                <a:r>
                  <a:rPr lang="en-US" altLang="ko-KR" dirty="0">
                    <a:sym typeface="Symbol" panose="05050102010706020507" pitchFamily="18" charset="2"/>
                  </a:rPr>
                  <a:t> </a:t>
                </a:r>
                <a14:m>
                  <m:oMath xmlns:m="http://schemas.openxmlformats.org/officeDocument/2006/math">
                    <m:r>
                      <a:rPr lang="en-US" altLang="ko-KR" b="0" i="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(1−</m:t>
                    </m:r>
                    <m:sSub>
                      <m:sSubPr>
                        <m:ctrlPr>
                          <a:rPr lang="ko-KR" altLang="ko-KR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Segoe UI Emoji" panose="020B0502040204020203" pitchFamily="34" charset="0"/>
                          </a:rPr>
                        </m:ctrlPr>
                      </m:sSubPr>
                      <m:e>
                        <m:r>
                          <a:rPr lang="en-US" altLang="ko-KR" sz="18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Segoe UI Emoji" panose="020B0502040204020203" pitchFamily="34" charset="0"/>
                          </a:rPr>
                          <m:t>𝑝</m:t>
                        </m:r>
                      </m:e>
                      <m:sub>
                        <m:r>
                          <a:rPr lang="en-US" altLang="ko-KR" sz="18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Segoe UI Emoji" panose="020B0502040204020203" pitchFamily="34" charset="0"/>
                          </a:rPr>
                          <m:t>𝑐</m:t>
                        </m:r>
                      </m:sub>
                    </m:sSub>
                    <m:r>
                      <a:rPr lang="en-US" altLang="ko-KR" sz="1800" b="0" i="1" smtClean="0">
                        <a:effectLst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Segoe UI Emoji" panose="020B0502040204020203" pitchFamily="34" charset="0"/>
                      </a:rPr>
                      <m:t>)</m:t>
                    </m:r>
                  </m:oMath>
                </a14:m>
                <a:r>
                  <a:rPr lang="en-US" altLang="ko-KR" dirty="0"/>
                  <a:t> (balances performance and wiring cost)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ko-KR" b="1" dirty="0"/>
                  <a:t>  Global Metrics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ko-KR" b="1" dirty="0"/>
                  <a:t>    Degradation Rate </a:t>
                </a:r>
                <a14:m>
                  <m:oMath xmlns:m="http://schemas.openxmlformats.org/officeDocument/2006/math">
                    <m:r>
                      <a:rPr lang="en-US" altLang="ko-KR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𝜹</m:t>
                    </m:r>
                  </m:oMath>
                </a14:m>
                <a:endParaRPr lang="en-US" altLang="ko-KR" b="1" dirty="0"/>
              </a:p>
              <a:p>
                <a:pPr>
                  <a:lnSpc>
                    <a:spcPct val="150000"/>
                  </a:lnSpc>
                </a:pPr>
                <a:r>
                  <a:rPr lang="en-US" altLang="ko-KR" dirty="0"/>
                  <a:t>      • Plot: Accuracy vs.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ko-KR" b="0" i="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ln</m:t>
                    </m:r>
                    <m:r>
                      <a:rPr lang="en-US" altLang="ko-KR" b="0" i="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(</m:t>
                    </m:r>
                    <m:sSub>
                      <m:sSubPr>
                        <m:ctrlPr>
                          <a:rPr lang="ko-KR" altLang="ko-KR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Segoe UI Emoji" panose="020B0502040204020203" pitchFamily="34" charset="0"/>
                          </a:rPr>
                        </m:ctrlPr>
                      </m:sSubPr>
                      <m:e>
                        <m:r>
                          <a:rPr lang="en-US" altLang="ko-KR" sz="18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Segoe UI Emoji" panose="020B0502040204020203" pitchFamily="34" charset="0"/>
                          </a:rPr>
                          <m:t>𝑝</m:t>
                        </m:r>
                      </m:e>
                      <m:sub>
                        <m:r>
                          <a:rPr lang="en-US" altLang="ko-KR" sz="18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Segoe UI Emoji" panose="020B0502040204020203" pitchFamily="34" charset="0"/>
                          </a:rPr>
                          <m:t>𝑐</m:t>
                        </m:r>
                      </m:sub>
                    </m:sSub>
                    <m:r>
                      <a:rPr lang="en-US" altLang="ko-KR" sz="1800" b="0" i="1" smtClean="0">
                        <a:effectLst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Segoe UI Emoji" panose="020B0502040204020203" pitchFamily="34" charset="0"/>
                      </a:rPr>
                      <m:t>)</m:t>
                    </m:r>
                  </m:oMath>
                </a14:m>
                <a:endParaRPr lang="en-US" altLang="ko-KR" dirty="0"/>
              </a:p>
              <a:p>
                <a:pPr>
                  <a:lnSpc>
                    <a:spcPct val="150000"/>
                  </a:lnSpc>
                </a:pPr>
                <a:r>
                  <a:rPr lang="en-US" altLang="ko-KR" dirty="0"/>
                  <a:t>      • Fit: </a:t>
                </a:r>
                <a14:m>
                  <m:oMath xmlns:m="http://schemas.openxmlformats.org/officeDocument/2006/math">
                    <m:r>
                      <a:rPr lang="en-US" altLang="ko-KR" b="0" i="1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𝐴</m:t>
                    </m:r>
                    <m:d>
                      <m:dPr>
                        <m:ctrlPr>
                          <a:rPr lang="en-US" altLang="ko-KR" b="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Segoe UI Emoji" panose="020B0502040204020203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ko-KR" b="0" i="1" smtClean="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Segoe UI Emoji" panose="020B0502040204020203" pitchFamily="34" charset="0"/>
                              </a:rPr>
                            </m:ctrlPr>
                          </m:sSubPr>
                          <m:e>
                            <m:r>
                              <a:rPr lang="en-US" altLang="ko-KR" b="0" i="1" smtClean="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Segoe UI Emoji" panose="020B0502040204020203" pitchFamily="34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altLang="ko-KR" b="0" i="1" smtClean="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Segoe UI Emoji" panose="020B0502040204020203" pitchFamily="34" charset="0"/>
                              </a:rPr>
                              <m:t>𝑐</m:t>
                            </m:r>
                          </m:sub>
                        </m:sSub>
                      </m:e>
                    </m:d>
                    <m:r>
                      <a:rPr lang="en-US" altLang="ko-KR" b="0" i="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=</m:t>
                    </m:r>
                    <m:r>
                      <a:rPr lang="en-US" altLang="ko-KR" b="0" i="1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𝑎</m:t>
                    </m:r>
                    <m:r>
                      <a:rPr lang="en-US" altLang="ko-KR" b="0" i="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+</m:t>
                    </m:r>
                    <m:r>
                      <a:rPr lang="en-US" altLang="ko-KR" b="0" i="1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𝑏</m:t>
                    </m:r>
                    <m:r>
                      <a:rPr lang="en-US" altLang="ko-KR" b="0" i="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ko-KR" b="0" i="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ln</m:t>
                    </m:r>
                    <m:r>
                      <a:rPr lang="en-US" altLang="ko-KR" b="0" i="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(</m:t>
                    </m:r>
                    <m:sSub>
                      <m:sSubPr>
                        <m:ctrlPr>
                          <a:rPr lang="ko-KR" altLang="ko-KR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Segoe UI Emoji" panose="020B0502040204020203" pitchFamily="34" charset="0"/>
                          </a:rPr>
                        </m:ctrlPr>
                      </m:sSubPr>
                      <m:e>
                        <m:r>
                          <a:rPr lang="en-US" altLang="ko-KR" sz="18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Segoe UI Emoji" panose="020B0502040204020203" pitchFamily="34" charset="0"/>
                          </a:rPr>
                          <m:t>𝑝</m:t>
                        </m:r>
                      </m:e>
                      <m:sub>
                        <m:r>
                          <a:rPr lang="en-US" altLang="ko-KR" sz="18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Segoe UI Emoji" panose="020B0502040204020203" pitchFamily="34" charset="0"/>
                          </a:rPr>
                          <m:t>𝑐</m:t>
                        </m:r>
                      </m:sub>
                    </m:sSub>
                    <m:r>
                      <a:rPr lang="en-US" altLang="ko-KR" sz="1800" b="0" i="1" smtClean="0">
                        <a:effectLst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Segoe UI Emoji" panose="020B0502040204020203" pitchFamily="34" charset="0"/>
                      </a:rPr>
                      <m:t>)</m:t>
                    </m:r>
                  </m:oMath>
                </a14:m>
                <a:endParaRPr lang="en-US" altLang="ko-KR" dirty="0"/>
              </a:p>
              <a:p>
                <a:pPr>
                  <a:lnSpc>
                    <a:spcPct val="150000"/>
                  </a:lnSpc>
                </a:pPr>
                <a:r>
                  <a:rPr lang="en-US" altLang="ko-KR" dirty="0"/>
                  <a:t>      • Degradation rate </a:t>
                </a:r>
                <a14:m>
                  <m:oMath xmlns:m="http://schemas.openxmlformats.org/officeDocument/2006/math">
                    <m:r>
                      <a:rPr lang="en-US" altLang="ko-KR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𝛿</m:t>
                    </m:r>
                    <m:r>
                      <a:rPr lang="en-US" altLang="ko-KR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 </m:t>
                    </m:r>
                  </m:oMath>
                </a14:m>
                <a:r>
                  <a:rPr lang="en-US" altLang="ko-KR" dirty="0"/>
                  <a:t>= </a:t>
                </a:r>
                <a14:m>
                  <m:oMath xmlns:m="http://schemas.openxmlformats.org/officeDocument/2006/math">
                    <m:r>
                      <a:rPr lang="en-US" altLang="ko-KR" b="0" i="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|</m:t>
                    </m:r>
                    <m:r>
                      <a:rPr lang="en-US" altLang="ko-KR" b="0" i="1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𝑏</m:t>
                    </m:r>
                    <m:r>
                      <a:rPr lang="en-US" altLang="ko-KR" b="0" i="1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|</m:t>
                    </m:r>
                  </m:oMath>
                </a14:m>
                <a:endParaRPr lang="en-US" altLang="ko-KR" dirty="0"/>
              </a:p>
              <a:p>
                <a:pPr>
                  <a:lnSpc>
                    <a:spcPct val="150000"/>
                  </a:lnSpc>
                </a:pPr>
                <a:r>
                  <a:rPr lang="en-US" altLang="ko-KR" dirty="0"/>
                  <a:t>      • Meaning: speed of accuracy collapse as sparsity increases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03B1EDA-5686-9208-B200-F177F839E6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00" y="704444"/>
                <a:ext cx="9145581" cy="4609275"/>
              </a:xfrm>
              <a:prstGeom prst="rect">
                <a:avLst/>
              </a:prstGeom>
              <a:blipFill>
                <a:blip r:embed="rId3"/>
                <a:stretch>
                  <a:fillRect l="-600" b="-119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CA38D686-AC86-963D-F345-2899D5F3AA74}"/>
              </a:ext>
            </a:extLst>
          </p:cNvPr>
          <p:cNvSpPr txBox="1"/>
          <p:nvPr/>
        </p:nvSpPr>
        <p:spPr>
          <a:xfrm>
            <a:off x="0" y="14430"/>
            <a:ext cx="3157275" cy="5749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/>
              <a:t>Robustness Metrics </a:t>
            </a:r>
            <a:endParaRPr lang="en-US" altLang="ko-KR" sz="2000" b="1" dirty="0"/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DD55CA3F-25AE-2037-115A-A8D75F90517A}"/>
              </a:ext>
            </a:extLst>
          </p:cNvPr>
          <p:cNvCxnSpPr/>
          <p:nvPr/>
        </p:nvCxnSpPr>
        <p:spPr>
          <a:xfrm flipH="1">
            <a:off x="650240" y="609600"/>
            <a:ext cx="11541760" cy="7123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E212ED4-2614-AE8E-614E-A957DE70FD65}"/>
                  </a:ext>
                </a:extLst>
              </p:cNvPr>
              <p:cNvSpPr txBox="1"/>
              <p:nvPr/>
            </p:nvSpPr>
            <p:spPr>
              <a:xfrm>
                <a:off x="254000" y="5258385"/>
                <a:ext cx="7274235" cy="12860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ko-KR" b="1" dirty="0"/>
                  <a:t>    Robustness Index </a:t>
                </a:r>
                <a14:m>
                  <m:oMath xmlns:m="http://schemas.openxmlformats.org/officeDocument/2006/math">
                    <m:r>
                      <a:rPr lang="en-US" altLang="ko-KR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𝑹</m:t>
                    </m:r>
                  </m:oMath>
                </a14:m>
                <a:endParaRPr lang="en-US" altLang="ko-KR" b="1" dirty="0"/>
              </a:p>
              <a:p>
                <a:pPr>
                  <a:lnSpc>
                    <a:spcPct val="150000"/>
                  </a:lnSpc>
                </a:pPr>
                <a:r>
                  <a:rPr lang="en-US" altLang="ko-KR" dirty="0"/>
                  <a:t>      • Defined as: </a:t>
                </a:r>
                <a14:m>
                  <m:oMath xmlns:m="http://schemas.openxmlformats.org/officeDocument/2006/math">
                    <m:r>
                      <a:rPr lang="en-US" altLang="ko-KR" b="0" i="1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𝑅</m:t>
                    </m:r>
                  </m:oMath>
                </a14:m>
                <a:r>
                  <a:rPr lang="en-US" altLang="ko-KR" dirty="0"/>
                  <a:t> = ("mean accuracy over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Segoe UI Emoji" panose="020B0502040204020203" pitchFamily="34" charset="0"/>
                          </a:rPr>
                        </m:ctrlPr>
                      </m:sSubPr>
                      <m:e>
                        <m:r>
                          <a:rPr lang="en-US" altLang="ko-KR" i="1">
                            <a:latin typeface="Cambria Math" panose="02040503050406030204" pitchFamily="18" charset="0"/>
                            <a:cs typeface="Segoe UI Emoji" panose="020B0502040204020203" pitchFamily="34" charset="0"/>
                          </a:rPr>
                          <m:t>𝑝</m:t>
                        </m:r>
                      </m:e>
                      <m:sub>
                        <m:r>
                          <a:rPr lang="en-US" altLang="ko-KR" i="1">
                            <a:latin typeface="Cambria Math" panose="02040503050406030204" pitchFamily="18" charset="0"/>
                            <a:cs typeface="Segoe UI Emoji" panose="020B0502040204020203" pitchFamily="34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altLang="ko-KR" dirty="0"/>
                  <a:t>") </a:t>
                </a:r>
                <a:r>
                  <a:rPr lang="en-US" altLang="ko-KR" dirty="0">
                    <a:sym typeface="Symbol" panose="05050102010706020507" pitchFamily="18" charset="2"/>
                  </a:rPr>
                  <a:t> </a:t>
                </a:r>
                <a:r>
                  <a:rPr lang="en-US" altLang="ko-KR" dirty="0"/>
                  <a:t>"survival factor"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ko-KR" dirty="0"/>
                  <a:t>      • Survival factor = </a:t>
                </a:r>
                <a14:m>
                  <m:oMath xmlns:m="http://schemas.openxmlformats.org/officeDocument/2006/math">
                    <m:r>
                      <a:rPr lang="en-US" altLang="ko-KR" b="0" i="1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1−</m:t>
                    </m:r>
                    <m:r>
                      <a:rPr lang="en-US" altLang="ko-KR" b="0" i="1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𝛿</m:t>
                    </m:r>
                  </m:oMath>
                </a14:m>
                <a:r>
                  <a:rPr lang="en-US" altLang="ko-KR" dirty="0"/>
                  <a:t> (persistence across sparsity range)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E212ED4-2614-AE8E-614E-A957DE70FD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00" y="5258385"/>
                <a:ext cx="7274235" cy="1286058"/>
              </a:xfrm>
              <a:prstGeom prst="rect">
                <a:avLst/>
              </a:prstGeom>
              <a:blipFill>
                <a:blip r:embed="rId4"/>
                <a:stretch>
                  <a:fillRect b="-6635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198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36E9193-A600-C342-60E3-22E9F8C93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9509" y="6421004"/>
            <a:ext cx="2743200" cy="365125"/>
          </a:xfrm>
        </p:spPr>
        <p:txBody>
          <a:bodyPr/>
          <a:lstStyle/>
          <a:p>
            <a:r>
              <a:rPr lang="en-US" altLang="ko-KR" b="1" dirty="0">
                <a:solidFill>
                  <a:schemeClr val="tx1"/>
                </a:solidFill>
              </a:rPr>
              <a:t>6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3B1EDA-5686-9208-B200-F177F839E62B}"/>
              </a:ext>
            </a:extLst>
          </p:cNvPr>
          <p:cNvSpPr txBox="1"/>
          <p:nvPr/>
        </p:nvSpPr>
        <p:spPr>
          <a:xfrm>
            <a:off x="254000" y="816204"/>
            <a:ext cx="11624336" cy="14178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dirty="0"/>
              <a:t>Structural Robustness Emerges Under Increasing Sparsity</a:t>
            </a:r>
          </a:p>
          <a:p>
            <a:pPr>
              <a:lnSpc>
                <a:spcPct val="150000"/>
              </a:lnSpc>
            </a:pPr>
            <a:r>
              <a:rPr lang="en-US" altLang="ko-KR" sz="2000" b="1" dirty="0"/>
              <a:t>Main Message: </a:t>
            </a:r>
            <a:r>
              <a:rPr lang="en-US" altLang="ko-KR" sz="2000" b="1" dirty="0">
                <a:solidFill>
                  <a:srgbClr val="FF0000"/>
                </a:solidFill>
              </a:rPr>
              <a:t>OurANN degrades more slowly and maintains higher robustness than CANN </a:t>
            </a:r>
          </a:p>
          <a:p>
            <a:pPr>
              <a:lnSpc>
                <a:spcPct val="150000"/>
              </a:lnSpc>
            </a:pPr>
            <a:r>
              <a:rPr lang="en-US" altLang="ko-KR" sz="2000" b="1" dirty="0">
                <a:solidFill>
                  <a:srgbClr val="FF0000"/>
                </a:solidFill>
              </a:rPr>
              <a:t>                      when connectivity becomes sparse.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38D686-AC86-963D-F345-2899D5F3AA74}"/>
              </a:ext>
            </a:extLst>
          </p:cNvPr>
          <p:cNvSpPr txBox="1"/>
          <p:nvPr/>
        </p:nvSpPr>
        <p:spPr>
          <a:xfrm>
            <a:off x="0" y="14430"/>
            <a:ext cx="7978466" cy="5749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/>
              <a:t>Results I: Global Robustness across Sparsity Regimes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212ED4-2614-AE8E-614E-A957DE70FD65}"/>
              </a:ext>
            </a:extLst>
          </p:cNvPr>
          <p:cNvSpPr txBox="1"/>
          <p:nvPr/>
        </p:nvSpPr>
        <p:spPr>
          <a:xfrm>
            <a:off x="345440" y="4688022"/>
            <a:ext cx="10031529" cy="17007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dirty="0"/>
              <a:t>Interpretation</a:t>
            </a:r>
          </a:p>
          <a:p>
            <a:pPr>
              <a:lnSpc>
                <a:spcPct val="150000"/>
              </a:lnSpc>
            </a:pPr>
            <a:r>
              <a:rPr lang="en-US" altLang="ko-KR" b="1" dirty="0"/>
              <a:t>    Dense / Moderate: </a:t>
            </a:r>
            <a:r>
              <a:rPr lang="en-US" altLang="ko-KR" dirty="0"/>
              <a:t>The two models are essentially indistinguishable.</a:t>
            </a:r>
          </a:p>
          <a:p>
            <a:pPr>
              <a:lnSpc>
                <a:spcPct val="150000"/>
              </a:lnSpc>
            </a:pPr>
            <a:r>
              <a:rPr lang="en-US" altLang="ko-KR" b="1" dirty="0"/>
              <a:t>    Sparse: </a:t>
            </a:r>
            <a:r>
              <a:rPr lang="en-US" altLang="ko-KR" dirty="0"/>
              <a:t>OurANN begins to degrade more slowly than CANN.</a:t>
            </a:r>
          </a:p>
          <a:p>
            <a:pPr>
              <a:lnSpc>
                <a:spcPct val="150000"/>
              </a:lnSpc>
            </a:pPr>
            <a:r>
              <a:rPr lang="en-US" altLang="ko-KR" b="1" dirty="0"/>
              <a:t>    Extremely Sparse: </a:t>
            </a:r>
            <a:r>
              <a:rPr lang="en-US" altLang="ko-KR" dirty="0" err="1"/>
              <a:t>OurANN</a:t>
            </a:r>
            <a:r>
              <a:rPr lang="en-US" altLang="ko-KR" dirty="0"/>
              <a:t> maintains structural robustness, while CANN collapses rapidly.</a:t>
            </a: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80131263-5A8C-6E13-26DE-2CC356205E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470734"/>
              </p:ext>
            </p:extLst>
          </p:nvPr>
        </p:nvGraphicFramePr>
        <p:xfrm>
          <a:off x="345440" y="2949680"/>
          <a:ext cx="11541759" cy="1572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7840">
                  <a:extLst>
                    <a:ext uri="{9D8B030D-6E8A-4147-A177-3AD203B41FA5}">
                      <a16:colId xmlns:a16="http://schemas.microsoft.com/office/drawing/2014/main" val="3621005560"/>
                    </a:ext>
                  </a:extLst>
                </a:gridCol>
                <a:gridCol w="3257973">
                  <a:extLst>
                    <a:ext uri="{9D8B030D-6E8A-4147-A177-3AD203B41FA5}">
                      <a16:colId xmlns:a16="http://schemas.microsoft.com/office/drawing/2014/main" val="433731562"/>
                    </a:ext>
                  </a:extLst>
                </a:gridCol>
                <a:gridCol w="3257973">
                  <a:extLst>
                    <a:ext uri="{9D8B030D-6E8A-4147-A177-3AD203B41FA5}">
                      <a16:colId xmlns:a16="http://schemas.microsoft.com/office/drawing/2014/main" val="3092829556"/>
                    </a:ext>
                  </a:extLst>
                </a:gridCol>
                <a:gridCol w="3257973">
                  <a:extLst>
                    <a:ext uri="{9D8B030D-6E8A-4147-A177-3AD203B41FA5}">
                      <a16:colId xmlns:a16="http://schemas.microsoft.com/office/drawing/2014/main" val="3448489400"/>
                    </a:ext>
                  </a:extLst>
                </a:gridCol>
              </a:tblGrid>
              <a:tr h="46626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Model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Dense/Moderate (1.0~0.1)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Sparse (0.1~0.05)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Extremely Sparse (0.05~0.01)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627488"/>
                  </a:ext>
                </a:extLst>
              </a:tr>
              <a:tr h="46626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OurANN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(0.0101, 0.9631)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rgbClr val="FFC000"/>
                          </a:solidFill>
                        </a:rPr>
                        <a:t>(0.0302, 0.9175)</a:t>
                      </a:r>
                      <a:endParaRPr lang="ko-KR" altLang="en-US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rgbClr val="FF0000"/>
                          </a:solidFill>
                        </a:rPr>
                        <a:t>(0.0431, 0.8703)</a:t>
                      </a:r>
                      <a:endParaRPr lang="ko-KR" alt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4204261"/>
                  </a:ext>
                </a:extLst>
              </a:tr>
              <a:tr h="46626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CANN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(0.0105, 0.9637)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rgbClr val="FFC000"/>
                          </a:solidFill>
                        </a:rPr>
                        <a:t>(0.0415, 0.9034)</a:t>
                      </a:r>
                      <a:endParaRPr lang="ko-KR" altLang="en-US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rgbClr val="FF0000"/>
                          </a:solidFill>
                        </a:rPr>
                        <a:t>(0.3466, 0.5023)</a:t>
                      </a:r>
                      <a:endParaRPr lang="ko-KR" alt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52481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BF0A259-D25B-8CFF-DE0A-940AF81E4EBC}"/>
                  </a:ext>
                </a:extLst>
              </p:cNvPr>
              <p:cNvSpPr txBox="1"/>
              <p:nvPr/>
            </p:nvSpPr>
            <p:spPr>
              <a:xfrm>
                <a:off x="1534160" y="2404284"/>
                <a:ext cx="8981177" cy="4550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ko-KR" dirty="0"/>
                  <a:t>Test-based Degradation Rate (</a:t>
                </a:r>
                <a14:m>
                  <m:oMath xmlns:m="http://schemas.openxmlformats.org/officeDocument/2006/math">
                    <m:r>
                      <a:rPr lang="en-US" altLang="ko-KR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𝛿</m:t>
                    </m:r>
                  </m:oMath>
                </a14:m>
                <a:r>
                  <a:rPr lang="en-US" altLang="ko-KR" dirty="0"/>
                  <a:t>) and Robustness Index (</a:t>
                </a:r>
                <a14:m>
                  <m:oMath xmlns:m="http://schemas.openxmlformats.org/officeDocument/2006/math">
                    <m:r>
                      <a:rPr lang="en-US" altLang="ko-KR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𝑅</m:t>
                    </m:r>
                  </m:oMath>
                </a14:m>
                <a:r>
                  <a:rPr lang="en-US" altLang="ko-KR" dirty="0"/>
                  <a:t>); values shown as: </a:t>
                </a:r>
                <a14:m>
                  <m:oMath xmlns:m="http://schemas.openxmlformats.org/officeDocument/2006/math">
                    <m:r>
                      <a:rPr lang="en-US" altLang="ko-KR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(</m:t>
                    </m:r>
                    <m:r>
                      <a:rPr lang="en-US" altLang="ko-KR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𝛿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,</m:t>
                    </m:r>
                    <m:r>
                      <a:rPr lang="en-US" altLang="ko-KR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𝑅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)</m:t>
                    </m:r>
                  </m:oMath>
                </a14:m>
                <a:r>
                  <a:rPr lang="en-US" altLang="ko-KR" dirty="0"/>
                  <a:t> :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BF0A259-D25B-8CFF-DE0A-940AF81E4E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4160" y="2404284"/>
                <a:ext cx="8981177" cy="455061"/>
              </a:xfrm>
              <a:prstGeom prst="rect">
                <a:avLst/>
              </a:prstGeom>
              <a:blipFill>
                <a:blip r:embed="rId3"/>
                <a:stretch>
                  <a:fillRect l="-611" b="-20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A3464B1C-2D4F-BDFF-010E-08F43A140DAC}"/>
              </a:ext>
            </a:extLst>
          </p:cNvPr>
          <p:cNvCxnSpPr/>
          <p:nvPr/>
        </p:nvCxnSpPr>
        <p:spPr>
          <a:xfrm flipH="1">
            <a:off x="650240" y="609600"/>
            <a:ext cx="11541760" cy="7123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975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E212ED4-2614-AE8E-614E-A957DE70FD65}"/>
                  </a:ext>
                </a:extLst>
              </p:cNvPr>
              <p:cNvSpPr txBox="1"/>
              <p:nvPr/>
            </p:nvSpPr>
            <p:spPr>
              <a:xfrm>
                <a:off x="345440" y="4484822"/>
                <a:ext cx="11979049" cy="22086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ko-KR" b="1" dirty="0"/>
                  <a:t>Test-based global metrics </a:t>
                </a:r>
                <a14:m>
                  <m:oMath xmlns:m="http://schemas.openxmlformats.org/officeDocument/2006/math">
                    <m:r>
                      <a:rPr lang="en-US" altLang="ko-KR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(</m:t>
                    </m:r>
                    <m:r>
                      <a:rPr lang="en-US" altLang="ko-KR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𝛿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,</m:t>
                    </m:r>
                    <m:r>
                      <a:rPr lang="en-US" altLang="ko-KR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𝑅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)</m:t>
                    </m:r>
                  </m:oMath>
                </a14:m>
                <a:r>
                  <a:rPr lang="en-US" altLang="ko-KR" dirty="0"/>
                  <a:t> :</a:t>
                </a:r>
                <a:endParaRPr lang="en-US" altLang="ko-KR" b="1" dirty="0"/>
              </a:p>
              <a:p>
                <a:pPr>
                  <a:lnSpc>
                    <a:spcPct val="150000"/>
                  </a:lnSpc>
                </a:pPr>
                <a:r>
                  <a:rPr lang="en-US" altLang="ko-KR" dirty="0"/>
                  <a:t>    </a:t>
                </a:r>
                <a:r>
                  <a:rPr lang="en-US" altLang="ko-KR" dirty="0">
                    <a:solidFill>
                      <a:srgbClr val="FF0000"/>
                    </a:solidFill>
                  </a:rPr>
                  <a:t>(0.0382, 0.9085) </a:t>
                </a:r>
                <a:r>
                  <a:rPr lang="en-US" altLang="ko-KR" dirty="0"/>
                  <a:t>for </a:t>
                </a:r>
                <a14:m>
                  <m:oMath xmlns:m="http://schemas.openxmlformats.org/officeDocument/2006/math">
                    <m:r>
                      <a:rPr lang="en-US" altLang="ko-KR" sz="1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𝜂</m:t>
                    </m:r>
                    <m:r>
                      <a:rPr lang="en-US" altLang="ko-KR" sz="1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=3</m:t>
                    </m:r>
                  </m:oMath>
                </a14:m>
                <a:r>
                  <a:rPr lang="en-US" altLang="ko-KR" dirty="0"/>
                  <a:t> vs (0.3466, 0.5023) for </a:t>
                </a:r>
                <a14:m>
                  <m:oMath xmlns:m="http://schemas.openxmlformats.org/officeDocument/2006/math">
                    <m:r>
                      <a:rPr lang="en-US" altLang="ko-KR" b="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𝜂</m:t>
                    </m:r>
                    <m:r>
                      <a:rPr lang="en-US" altLang="ko-KR" b="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=1</m:t>
                    </m:r>
                  </m:oMath>
                </a14:m>
                <a:r>
                  <a:rPr lang="en-US" altLang="ko-KR" dirty="0"/>
                  <a:t> [cf., OurANN with </a:t>
                </a:r>
                <a14:m>
                  <m:oMath xmlns:m="http://schemas.openxmlformats.org/officeDocument/2006/math">
                    <m:r>
                      <a:rPr lang="en-US" altLang="ko-KR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𝜂</m:t>
                    </m:r>
                    <m:r>
                      <a:rPr lang="en-US" altLang="ko-KR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=1</m:t>
                    </m:r>
                  </m:oMath>
                </a14:m>
                <a:r>
                  <a:rPr lang="en-US" altLang="ko-KR" dirty="0"/>
                  <a:t>: </a:t>
                </a:r>
                <a:r>
                  <a:rPr lang="en-US" altLang="ko-KR" dirty="0">
                    <a:solidFill>
                      <a:srgbClr val="FF0000"/>
                    </a:solidFill>
                  </a:rPr>
                  <a:t>(0.0431, 0.8703)</a:t>
                </a:r>
                <a:r>
                  <a:rPr lang="en-US" altLang="ko-KR" dirty="0"/>
                  <a:t>]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ko-KR" b="1" dirty="0"/>
                  <a:t>    </a:t>
                </a:r>
                <a:r>
                  <a:rPr lang="en-US" altLang="ko-KR" dirty="0"/>
                  <a:t>Brute-force scaling (</a:t>
                </a:r>
                <a14:m>
                  <m:oMath xmlns:m="http://schemas.openxmlformats.org/officeDocument/2006/math">
                    <m:r>
                      <a:rPr lang="en-US" altLang="ko-KR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𝜂</m:t>
                    </m:r>
                    <m:r>
                      <a:rPr lang="en-US" altLang="ko-KR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=3</m:t>
                    </m:r>
                  </m:oMath>
                </a14:m>
                <a:r>
                  <a:rPr lang="en-US" altLang="ko-KR" dirty="0"/>
                  <a:t>) yields degradation rates and robustness indices comparable to OurANN at </a:t>
                </a:r>
                <a14:m>
                  <m:oMath xmlns:m="http://schemas.openxmlformats.org/officeDocument/2006/math">
                    <m:r>
                      <a:rPr lang="en-US" altLang="ko-KR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𝜂</m:t>
                    </m:r>
                    <m:r>
                      <a:rPr lang="en-US" altLang="ko-KR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=1</m:t>
                    </m:r>
                  </m:oMath>
                </a14:m>
                <a:r>
                  <a:rPr lang="en-US" altLang="ko-KR" dirty="0"/>
                  <a:t>,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ko-KR" dirty="0"/>
                  <a:t>    but only at the cost of substantially increased parameter counts (parameter redundancy).</a:t>
                </a:r>
              </a:p>
              <a:p>
                <a:pPr>
                  <a:lnSpc>
                    <a:spcPct val="150000"/>
                  </a:lnSpc>
                </a:pPr>
                <a:endParaRPr lang="en-US" altLang="ko-KR" sz="400" dirty="0"/>
              </a:p>
              <a:p>
                <a:pPr>
                  <a:lnSpc>
                    <a:spcPct val="150000"/>
                  </a:lnSpc>
                </a:pPr>
                <a:r>
                  <a:rPr lang="en-US" altLang="ko-KR" b="1" dirty="0"/>
                  <a:t>               </a:t>
                </a:r>
                <a:r>
                  <a:rPr lang="en-US" altLang="ko-KR" b="1" dirty="0">
                    <a:solidFill>
                      <a:srgbClr val="FF0000"/>
                    </a:solidFill>
                  </a:rPr>
                  <a:t>Structural Robustness in OurANN vs. Brute-Force Scaling Robustness in CANN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E212ED4-2614-AE8E-614E-A957DE70FD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440" y="4484822"/>
                <a:ext cx="11979049" cy="2208618"/>
              </a:xfrm>
              <a:prstGeom prst="rect">
                <a:avLst/>
              </a:prstGeom>
              <a:blipFill>
                <a:blip r:embed="rId3"/>
                <a:stretch>
                  <a:fillRect l="-458" b="-359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36E9193-A600-C342-60E3-22E9F8C93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9509" y="6421004"/>
            <a:ext cx="2743200" cy="365125"/>
          </a:xfrm>
        </p:spPr>
        <p:txBody>
          <a:bodyPr/>
          <a:lstStyle/>
          <a:p>
            <a:r>
              <a:rPr lang="en-US" altLang="ko-KR" b="1" dirty="0">
                <a:solidFill>
                  <a:schemeClr val="tx1"/>
                </a:solidFill>
              </a:rPr>
              <a:t>7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03B1EDA-5686-9208-B200-F177F839E62B}"/>
                  </a:ext>
                </a:extLst>
              </p:cNvPr>
              <p:cNvSpPr txBox="1"/>
              <p:nvPr/>
            </p:nvSpPr>
            <p:spPr>
              <a:xfrm>
                <a:off x="254000" y="755244"/>
                <a:ext cx="9251828" cy="4953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ko-KR" sz="2000" b="1" dirty="0"/>
                  <a:t>Brute-Force Scaling for CANN with </a:t>
                </a:r>
                <a14:m>
                  <m:oMath xmlns:m="http://schemas.openxmlformats.org/officeDocument/2006/math">
                    <m:r>
                      <a:rPr lang="en-US" altLang="ko-KR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𝜼</m:t>
                    </m:r>
                    <m:r>
                      <a:rPr lang="en-US" altLang="ko-KR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=</m:t>
                    </m:r>
                    <m:r>
                      <a:rPr lang="en-US" altLang="ko-KR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𝟑</m:t>
                    </m:r>
                    <m:r>
                      <a:rPr lang="en-US" altLang="ko-KR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 </m:t>
                    </m:r>
                  </m:oMath>
                </a14:m>
                <a:r>
                  <a:rPr lang="en-US" altLang="ko-KR" sz="2000" b="1" dirty="0"/>
                  <a:t>in the case of extremely sparsity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03B1EDA-5686-9208-B200-F177F839E6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00" y="755244"/>
                <a:ext cx="9251828" cy="495392"/>
              </a:xfrm>
              <a:prstGeom prst="rect">
                <a:avLst/>
              </a:prstGeom>
              <a:blipFill>
                <a:blip r:embed="rId4"/>
                <a:stretch>
                  <a:fillRect l="-725" b="-20988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CA38D686-AC86-963D-F345-2899D5F3AA74}"/>
              </a:ext>
            </a:extLst>
          </p:cNvPr>
          <p:cNvSpPr txBox="1"/>
          <p:nvPr/>
        </p:nvSpPr>
        <p:spPr>
          <a:xfrm>
            <a:off x="0" y="14430"/>
            <a:ext cx="7520457" cy="5749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/>
              <a:t>Results II: Limits of Brute-Force Scaling for CANN</a:t>
            </a: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A3464B1C-2D4F-BDFF-010E-08F43A140DAC}"/>
              </a:ext>
            </a:extLst>
          </p:cNvPr>
          <p:cNvCxnSpPr/>
          <p:nvPr/>
        </p:nvCxnSpPr>
        <p:spPr>
          <a:xfrm flipH="1">
            <a:off x="650240" y="609600"/>
            <a:ext cx="11541760" cy="7123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그림 12">
            <a:extLst>
              <a:ext uri="{FF2B5EF4-FFF2-40B4-BE49-F238E27FC236}">
                <a16:creationId xmlns:a16="http://schemas.microsoft.com/office/drawing/2014/main" id="{CD4B1DAC-851F-F4EC-27E0-C9F27867F87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7626" y="1286196"/>
            <a:ext cx="5072294" cy="332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921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36E9193-A600-C342-60E3-22E9F8C93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9509" y="6421004"/>
            <a:ext cx="2743200" cy="365125"/>
          </a:xfrm>
        </p:spPr>
        <p:txBody>
          <a:bodyPr/>
          <a:lstStyle/>
          <a:p>
            <a:r>
              <a:rPr lang="en-US" altLang="ko-KR" b="1" dirty="0">
                <a:solidFill>
                  <a:schemeClr val="tx1"/>
                </a:solidFill>
              </a:rPr>
              <a:t>8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38D686-AC86-963D-F345-2899D5F3AA74}"/>
              </a:ext>
            </a:extLst>
          </p:cNvPr>
          <p:cNvSpPr txBox="1"/>
          <p:nvPr/>
        </p:nvSpPr>
        <p:spPr>
          <a:xfrm>
            <a:off x="193039" y="14430"/>
            <a:ext cx="1931939" cy="5749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/>
              <a:t>Conclusions</a:t>
            </a: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A3464B1C-2D4F-BDFF-010E-08F43A140DAC}"/>
              </a:ext>
            </a:extLst>
          </p:cNvPr>
          <p:cNvCxnSpPr/>
          <p:nvPr/>
        </p:nvCxnSpPr>
        <p:spPr>
          <a:xfrm flipH="1">
            <a:off x="650240" y="609600"/>
            <a:ext cx="11541760" cy="7123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D7E5E34-BD53-8124-0A7C-96CF46F5281A}"/>
                  </a:ext>
                </a:extLst>
              </p:cNvPr>
              <p:cNvSpPr txBox="1"/>
              <p:nvPr/>
            </p:nvSpPr>
            <p:spPr>
              <a:xfrm>
                <a:off x="254000" y="704444"/>
                <a:ext cx="9476825" cy="21170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ko-KR" b="1" dirty="0"/>
                  <a:t>Main Findings: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ko-KR" dirty="0"/>
                  <a:t>    • </a:t>
                </a:r>
                <a:r>
                  <a:rPr lang="en-US" altLang="ko-KR" b="1" dirty="0"/>
                  <a:t>Dense / Moderate (1.0 ~ 0.1)</a:t>
                </a:r>
                <a:r>
                  <a:rPr lang="en-US" altLang="ko-KR" dirty="0"/>
                  <a:t>: OurANN ≈ CANN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ko-KR" dirty="0"/>
                  <a:t>    • </a:t>
                </a:r>
                <a:r>
                  <a:rPr lang="en-US" altLang="ko-KR" b="1" dirty="0"/>
                  <a:t>Sparse (0.1 ~ 0.05)</a:t>
                </a:r>
                <a:r>
                  <a:rPr lang="en-US" altLang="ko-KR" dirty="0"/>
                  <a:t>: </a:t>
                </a:r>
                <a:r>
                  <a:rPr lang="en-US" altLang="ko-KR" b="1" dirty="0">
                    <a:solidFill>
                      <a:srgbClr val="FF0000"/>
                    </a:solidFill>
                  </a:rPr>
                  <a:t>OurANN degrades more slowly than CANN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ko-KR" dirty="0"/>
                  <a:t>    • </a:t>
                </a:r>
                <a:r>
                  <a:rPr lang="en-US" altLang="ko-KR" b="1" dirty="0"/>
                  <a:t>Extremely Sparse (0.05 ~ 0.01)</a:t>
                </a:r>
                <a:r>
                  <a:rPr lang="en-US" altLang="ko-KR" dirty="0"/>
                  <a:t>: </a:t>
                </a:r>
                <a:r>
                  <a:rPr lang="en-US" altLang="ko-KR" b="1" dirty="0">
                    <a:solidFill>
                      <a:srgbClr val="FF0000"/>
                    </a:solidFill>
                  </a:rPr>
                  <a:t>OurANN maintains robustness; CANN collapses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ko-KR" dirty="0"/>
                  <a:t>    • </a:t>
                </a:r>
                <a:r>
                  <a:rPr lang="en-US" altLang="ko-KR" b="1" dirty="0"/>
                  <a:t>CANN recovers only via brute-force scaling (</a:t>
                </a:r>
                <a14:m>
                  <m:oMath xmlns:m="http://schemas.openxmlformats.org/officeDocument/2006/math">
                    <m:r>
                      <a:rPr lang="en-US" altLang="ko-KR" sz="1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𝜼</m:t>
                    </m:r>
                    <m:r>
                      <a:rPr lang="en-US" altLang="ko-KR" sz="1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=</m:t>
                    </m:r>
                    <m:r>
                      <a:rPr lang="en-US" altLang="ko-KR" sz="1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Segoe UI Emoji" panose="020B0502040204020203" pitchFamily="34" charset="0"/>
                      </a:rPr>
                      <m:t>𝟑</m:t>
                    </m:r>
                  </m:oMath>
                </a14:m>
                <a:r>
                  <a:rPr lang="en-US" altLang="ko-KR" b="1" dirty="0"/>
                  <a:t>)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D7E5E34-BD53-8124-0A7C-96CF46F528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00" y="704444"/>
                <a:ext cx="9476825" cy="2117054"/>
              </a:xfrm>
              <a:prstGeom prst="rect">
                <a:avLst/>
              </a:prstGeom>
              <a:blipFill>
                <a:blip r:embed="rId3"/>
                <a:stretch>
                  <a:fillRect l="-579" b="-3746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99BC91B1-B84B-710D-3271-779FCB9907C0}"/>
              </a:ext>
            </a:extLst>
          </p:cNvPr>
          <p:cNvSpPr txBox="1"/>
          <p:nvPr/>
        </p:nvSpPr>
        <p:spPr>
          <a:xfrm>
            <a:off x="253999" y="2723464"/>
            <a:ext cx="11145521" cy="2531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dirty="0"/>
              <a:t>Key Interpretation:</a:t>
            </a:r>
          </a:p>
          <a:p>
            <a:pPr>
              <a:lnSpc>
                <a:spcPct val="150000"/>
              </a:lnSpc>
            </a:pPr>
            <a:r>
              <a:rPr lang="en-US" altLang="ko-KR" b="1" dirty="0">
                <a:solidFill>
                  <a:srgbClr val="FF0000"/>
                </a:solidFill>
              </a:rPr>
              <a:t>            Emergent</a:t>
            </a:r>
            <a:r>
              <a:rPr lang="ko-KR" altLang="en-US" b="1" dirty="0">
                <a:solidFill>
                  <a:srgbClr val="FF0000"/>
                </a:solidFill>
              </a:rPr>
              <a:t> </a:t>
            </a:r>
            <a:r>
              <a:rPr lang="en-US" altLang="ko-KR" b="1" dirty="0">
                <a:solidFill>
                  <a:srgbClr val="FF0000"/>
                </a:solidFill>
              </a:rPr>
              <a:t>Structural Robustness vs Brute-Force Scaling Robustness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    • Hippocampus-inspired architecture yields </a:t>
            </a:r>
            <a:r>
              <a:rPr lang="en-US" altLang="ko-KR" b="1" dirty="0"/>
              <a:t>structural robustness</a:t>
            </a:r>
            <a:r>
              <a:rPr lang="en-US" altLang="ko-KR" dirty="0"/>
              <a:t> under sparsity.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    • </a:t>
            </a:r>
            <a:r>
              <a:rPr lang="en-US" altLang="ko-KR" b="1" dirty="0"/>
              <a:t>Structural robustness</a:t>
            </a:r>
            <a:r>
              <a:rPr lang="en-US" altLang="ko-KR" dirty="0"/>
              <a:t> emerges from </a:t>
            </a:r>
            <a:r>
              <a:rPr lang="en-US" altLang="ko-KR" b="1" dirty="0"/>
              <a:t>cooperative dynamics</a:t>
            </a:r>
            <a:r>
              <a:rPr lang="en-US" altLang="ko-KR" dirty="0"/>
              <a:t> among </a:t>
            </a:r>
            <a:r>
              <a:rPr lang="en-US" altLang="ko-KR" b="1" dirty="0"/>
              <a:t>functional</a:t>
            </a:r>
            <a:r>
              <a:rPr lang="ko-KR" altLang="en-US" b="1" dirty="0"/>
              <a:t> </a:t>
            </a:r>
            <a:r>
              <a:rPr lang="en-US" altLang="ko-KR" b="1" dirty="0"/>
              <a:t>modules </a:t>
            </a:r>
            <a:r>
              <a:rPr lang="en-US" altLang="ko-KR" dirty="0"/>
              <a:t>DG, CA3,   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      and CA1, supported by shortcuts and inhibitory backprojection. </a:t>
            </a:r>
            <a:endParaRPr lang="en-US" altLang="ko-KR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dirty="0"/>
              <a:t>    • CANN relies on </a:t>
            </a:r>
            <a:r>
              <a:rPr lang="en-US" altLang="ko-KR" b="1" dirty="0"/>
              <a:t>brute-force scaling via parameter expansion</a:t>
            </a:r>
            <a:r>
              <a:rPr lang="en-US" altLang="ko-KR" dirty="0"/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41A091-7175-C32D-F64A-823C39974D7E}"/>
              </a:ext>
            </a:extLst>
          </p:cNvPr>
          <p:cNvSpPr txBox="1"/>
          <p:nvPr/>
        </p:nvSpPr>
        <p:spPr>
          <a:xfrm>
            <a:off x="253999" y="5157213"/>
            <a:ext cx="11399521" cy="1285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dirty="0"/>
              <a:t>Future Works: </a:t>
            </a:r>
          </a:p>
          <a:p>
            <a:pPr>
              <a:lnSpc>
                <a:spcPct val="150000"/>
              </a:lnSpc>
            </a:pPr>
            <a:r>
              <a:rPr lang="en-US" altLang="ko-KR" b="1" dirty="0"/>
              <a:t>    </a:t>
            </a:r>
            <a:r>
              <a:rPr lang="en-US" altLang="ko-KR" dirty="0"/>
              <a:t>(1) </a:t>
            </a:r>
            <a:r>
              <a:rPr lang="en-US" altLang="ko-KR" b="1" dirty="0"/>
              <a:t>Structural Robustness under Dataset Complexity</a:t>
            </a:r>
            <a:r>
              <a:rPr lang="en-US" altLang="ko-KR" dirty="0"/>
              <a:t>; MNIST-Family </a:t>
            </a:r>
            <a:r>
              <a:rPr lang="en-US" altLang="ko-KR" dirty="0">
                <a:sym typeface="Symbol" panose="05050102010706020507" pitchFamily="18" charset="2"/>
              </a:rPr>
              <a:t> </a:t>
            </a:r>
            <a:r>
              <a:rPr lang="en-US" altLang="ko-KR" dirty="0">
                <a:sym typeface="Wingdings" panose="05000000000000000000" pitchFamily="2" charset="2"/>
              </a:rPr>
              <a:t>CIFAR-10/100 </a:t>
            </a:r>
            <a:r>
              <a:rPr lang="en-US" altLang="ko-KR" dirty="0">
                <a:sym typeface="Symbol" panose="05050102010706020507" pitchFamily="18" charset="2"/>
              </a:rPr>
              <a:t></a:t>
            </a:r>
            <a:r>
              <a:rPr lang="en-US" altLang="ko-KR" dirty="0">
                <a:sym typeface="Wingdings" panose="05000000000000000000" pitchFamily="2" charset="2"/>
              </a:rPr>
              <a:t> ImageNet</a:t>
            </a:r>
          </a:p>
          <a:p>
            <a:pPr>
              <a:lnSpc>
                <a:spcPct val="150000"/>
              </a:lnSpc>
            </a:pPr>
            <a:r>
              <a:rPr lang="en-US" altLang="ko-KR" dirty="0">
                <a:sym typeface="Wingdings" panose="05000000000000000000" pitchFamily="2" charset="2"/>
              </a:rPr>
              <a:t>    (2) </a:t>
            </a:r>
            <a:r>
              <a:rPr lang="en-US" altLang="ko-KR" b="1" dirty="0">
                <a:sym typeface="Wingdings" panose="05000000000000000000" pitchFamily="2" charset="2"/>
              </a:rPr>
              <a:t>Dynamical Memory System</a:t>
            </a:r>
            <a:r>
              <a:rPr lang="en-US" altLang="ko-KR" dirty="0">
                <a:sym typeface="Wingdings" panose="05000000000000000000" pitchFamily="2" charset="2"/>
              </a:rPr>
              <a:t>: Extending </a:t>
            </a:r>
            <a:r>
              <a:rPr lang="en-US" altLang="ko-KR" dirty="0" err="1">
                <a:sym typeface="Wingdings" panose="05000000000000000000" pitchFamily="2" charset="2"/>
              </a:rPr>
              <a:t>OurANN</a:t>
            </a:r>
            <a:r>
              <a:rPr lang="en-US" altLang="ko-KR" dirty="0">
                <a:sym typeface="Wingdings" panose="05000000000000000000" pitchFamily="2" charset="2"/>
              </a:rPr>
              <a:t> beyond Classifier to A Dynamical Memory System</a:t>
            </a:r>
            <a:r>
              <a:rPr lang="ko-KR" altLang="en-US"/>
              <a:t>                                         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42554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6600</TotalTime>
  <Words>1576</Words>
  <Application>Microsoft Office PowerPoint</Application>
  <PresentationFormat>와이드스크린</PresentationFormat>
  <Paragraphs>164</Paragraphs>
  <Slides>9</Slides>
  <Notes>9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6" baseType="lpstr">
      <vt:lpstr>맑은 고딕</vt:lpstr>
      <vt:lpstr>Arial</vt:lpstr>
      <vt:lpstr>Cambria Math</vt:lpstr>
      <vt:lpstr>Segoe UI Emoji</vt:lpstr>
      <vt:lpstr>Symbol</vt:lpstr>
      <vt:lpstr>Wingdings</vt:lpstr>
      <vt:lpstr>Office 테마</vt:lpstr>
      <vt:lpstr>Robust Classification under Structural Sparsity in  A Hippocampus-Inspired Artificial Neural Network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Woochang Lim</dc:creator>
  <cp:lastModifiedBy>Woochang Lim</cp:lastModifiedBy>
  <cp:revision>487</cp:revision>
  <dcterms:created xsi:type="dcterms:W3CDTF">2026-02-26T23:42:14Z</dcterms:created>
  <dcterms:modified xsi:type="dcterms:W3CDTF">2026-06-18T22:42:42Z</dcterms:modified>
</cp:coreProperties>
</file>