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8" r:id="rId3"/>
    <p:sldId id="297" r:id="rId4"/>
    <p:sldId id="295" r:id="rId5"/>
    <p:sldId id="296" r:id="rId6"/>
    <p:sldId id="300" r:id="rId7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2485" autoAdjust="0"/>
  </p:normalViewPr>
  <p:slideViewPr>
    <p:cSldViewPr>
      <p:cViewPr varScale="1">
        <p:scale>
          <a:sx n="102" d="100"/>
          <a:sy n="102" d="100"/>
        </p:scale>
        <p:origin x="187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705373669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705373669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705373669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705373669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705373669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705373669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705373669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705373669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1873204603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1873204603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1041709431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1041709431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1041709431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1041709431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1041709431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1041709431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1041709431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1041709431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1041709431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1041709431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1041709431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1041709431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1041709431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1041709431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10/24/2023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-36511" y="139279"/>
            <a:ext cx="918051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Effect of Adult-Born Immature Granule Cells on Pattern Separation in A Biological Network of The Hippocampal Dentate Gyrus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208931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2165375"/>
            <a:ext cx="9108505" cy="5102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ea typeface="굴림" panose="020B0600000101010101" pitchFamily="50" charset="-127"/>
                <a:sym typeface="Symbol"/>
              </a:rPr>
              <a:t>Hippocampus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- Consisting of the dentate gyrus (DG) and the areas CA3 and CA1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- Play a key role in memory formation, storage, and retrieval</a:t>
            </a:r>
          </a:p>
          <a:p>
            <a:pPr latinLnBrk="0">
              <a:spcBef>
                <a:spcPct val="0"/>
              </a:spcBef>
              <a:buFontTx/>
              <a:buNone/>
            </a:pPr>
            <a:endParaRPr kumimoji="0" lang="en-US" altLang="ko-KR" sz="1000" b="1" dirty="0">
              <a:ea typeface="굴림" panose="020B0600000101010101" pitchFamily="50" charset="-127"/>
            </a:endParaRP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ea typeface="굴림" panose="020B0600000101010101" pitchFamily="50" charset="-127"/>
                <a:sym typeface="Symbol"/>
              </a:rPr>
              <a:t>Pattern Separation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- Pattern Separation: Transforming input patterns into sparser and orthogonalized patterns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- DG: Pre-processor for the CA3: Granule cells (GCs) in the DG performs pattern separation,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                                       facilitating pattern storage and retrieval in the CA3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- Sparsity  Enhancing the pattern separation</a:t>
            </a:r>
          </a:p>
          <a:p>
            <a:pPr>
              <a:buNone/>
            </a:pPr>
            <a:endParaRPr kumimoji="0" lang="en-US" altLang="ko-KR" sz="10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ea typeface="굴림" panose="020B0600000101010101" pitchFamily="50" charset="-127"/>
                <a:sym typeface="Symbol"/>
              </a:rPr>
              <a:t>Young Adult-Born Immature Granule Cells (</a:t>
            </a:r>
            <a:r>
              <a:rPr kumimoji="0" lang="en-US" altLang="ko-KR" sz="1800" b="1" dirty="0" err="1">
                <a:ea typeface="굴림" panose="020B0600000101010101" pitchFamily="50" charset="-127"/>
                <a:sym typeface="Symbol"/>
              </a:rPr>
              <a:t>imGCs</a:t>
            </a:r>
            <a:r>
              <a:rPr kumimoji="0" lang="en-US" altLang="ko-KR" sz="1800" b="1" dirty="0">
                <a:ea typeface="굴림" panose="020B0600000101010101" pitchFamily="50" charset="-127"/>
                <a:sym typeface="Symbol"/>
              </a:rPr>
              <a:t>)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- Young adult-born </a:t>
            </a:r>
            <a:r>
              <a:rPr kumimoji="0" lang="en-US" altLang="ko-KR" sz="1600" dirty="0" err="1">
                <a:ea typeface="굴림" panose="020B0600000101010101" pitchFamily="50" charset="-127"/>
                <a:sym typeface="Symbol" panose="05050102010706020507" pitchFamily="18" charset="2"/>
              </a:rPr>
              <a:t>imGCs</a:t>
            </a: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: High excitability (causing high activation) and low excitatory </a:t>
            </a:r>
          </a:p>
          <a:p>
            <a:pPr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                               innervation (reducing activation)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C226D0E0-8FB4-4F4A-AE60-745C3ED2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746030"/>
            <a:ext cx="89487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 Purpose of Our Study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Investigation of Adult-Born Immature Granule Cells on Pattern Separation in The 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Hippocampal Dentate Gyrus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595656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Hippocampal Dentate Gyrus (DG) Network</a:t>
            </a: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2359" y="764704"/>
            <a:ext cx="5500445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ko-KR" sz="1600" b="1" dirty="0">
                <a:sym typeface="Symbol" panose="05050102010706020507" pitchFamily="18" charset="2"/>
              </a:rPr>
              <a:t> Cells in The DG Network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- DG receives inputs from the entorhinal cortex (EC) via 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the perforant paths (PPs) 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- Granular Layer: Excitatory granule cells (GCs): providing 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    the output to the CA3 via the mossy fibers (MFs) &amp;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    Inhibitory basket cells (BCs)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- Hilus: Excitatory mossy cells (MCs) &amp; Inhibitory hilar 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    perforant path-associated (HIPP) cells</a:t>
            </a:r>
          </a:p>
          <a:p>
            <a:endParaRPr kumimoji="0" lang="en-US" sz="800" dirty="0">
              <a:sym typeface="Symbol" panose="05050102010706020507" pitchFamily="18" charset="2"/>
            </a:endParaRPr>
          </a:p>
          <a:p>
            <a:r>
              <a:rPr kumimoji="0" lang="en-US" altLang="ko-KR" sz="1600" b="1" dirty="0">
                <a:sym typeface="Symbol" panose="05050102010706020507" pitchFamily="18" charset="2"/>
              </a:rPr>
              <a:t> Architecture of The DG Network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- EC Network 𝑁</a:t>
            </a:r>
            <a:r>
              <a:rPr kumimoji="0" lang="en-US" sz="1500" baseline="-25000" dirty="0">
                <a:sym typeface="Symbol" panose="05050102010706020507" pitchFamily="18" charset="2"/>
              </a:rPr>
              <a:t>𝐸𝐶</a:t>
            </a:r>
            <a:r>
              <a:rPr kumimoji="0" lang="en-US" sz="1500" dirty="0">
                <a:sym typeface="Symbol" panose="05050102010706020507" pitchFamily="18" charset="2"/>
              </a:rPr>
              <a:t> (=400) EC cells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- Granular-layer Network: 𝑁</a:t>
            </a:r>
            <a:r>
              <a:rPr kumimoji="0" lang="en-US" sz="1500" baseline="-25000" dirty="0">
                <a:sym typeface="Symbol" panose="05050102010706020507" pitchFamily="18" charset="2"/>
              </a:rPr>
              <a:t>𝐶</a:t>
            </a:r>
            <a:r>
              <a:rPr kumimoji="0" lang="en-US" sz="1500" dirty="0">
                <a:sym typeface="Symbol" panose="05050102010706020507" pitchFamily="18" charset="2"/>
              </a:rPr>
              <a:t> (=20) GC clusters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𝑁</a:t>
            </a:r>
            <a:r>
              <a:rPr kumimoji="0" lang="en-US" sz="1500" baseline="-25000" dirty="0">
                <a:sym typeface="Symbol" panose="05050102010706020507" pitchFamily="18" charset="2"/>
              </a:rPr>
              <a:t>𝐺𝐶</a:t>
            </a:r>
            <a:r>
              <a:rPr kumimoji="0" lang="en-US" sz="1500" dirty="0">
                <a:sym typeface="Symbol" panose="05050102010706020507" pitchFamily="18" charset="2"/>
              </a:rPr>
              <a:t> (=100) GCs &amp; one BC in each GC cluster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 Total No. of GCs = 2000 &amp; No. of BCs = 20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Fraction of </a:t>
            </a:r>
            <a:r>
              <a:rPr kumimoji="0" lang="en-US" sz="1500" dirty="0" err="1">
                <a:sym typeface="Symbol" panose="05050102010706020507" pitchFamily="18" charset="2"/>
              </a:rPr>
              <a:t>imGCs</a:t>
            </a:r>
            <a:r>
              <a:rPr kumimoji="0" lang="en-US" sz="1500" dirty="0">
                <a:sym typeface="Symbol" panose="05050102010706020507" pitchFamily="18" charset="2"/>
              </a:rPr>
              <a:t> = 10 %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  10 </a:t>
            </a:r>
            <a:r>
              <a:rPr kumimoji="0" lang="en-US" sz="1500" dirty="0" err="1">
                <a:sym typeface="Symbol" panose="05050102010706020507" pitchFamily="18" charset="2"/>
              </a:rPr>
              <a:t>imGCs</a:t>
            </a:r>
            <a:r>
              <a:rPr kumimoji="0" lang="en-US" sz="1500" dirty="0">
                <a:sym typeface="Symbol" panose="05050102010706020507" pitchFamily="18" charset="2"/>
              </a:rPr>
              <a:t> in each GC cluster 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     Total No. of </a:t>
            </a:r>
            <a:r>
              <a:rPr kumimoji="0" lang="en-US" sz="1500" dirty="0" err="1">
                <a:sym typeface="Symbol" panose="05050102010706020507" pitchFamily="18" charset="2"/>
              </a:rPr>
              <a:t>imGCs</a:t>
            </a:r>
            <a:r>
              <a:rPr kumimoji="0" lang="en-US" sz="1500" dirty="0">
                <a:sym typeface="Symbol" panose="05050102010706020507" pitchFamily="18" charset="2"/>
              </a:rPr>
              <a:t> (</a:t>
            </a:r>
            <a:r>
              <a:rPr kumimoji="0" lang="en-US" sz="1500" dirty="0" err="1">
                <a:sym typeface="Symbol" panose="05050102010706020507" pitchFamily="18" charset="2"/>
              </a:rPr>
              <a:t>mGCs</a:t>
            </a:r>
            <a:r>
              <a:rPr kumimoji="0" lang="en-US" sz="1500" dirty="0">
                <a:sym typeface="Symbol" panose="05050102010706020507" pitchFamily="18" charset="2"/>
              </a:rPr>
              <a:t>) = 200 (1800)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- Hilus Ring Network: 𝑁</a:t>
            </a:r>
            <a:r>
              <a:rPr kumimoji="0" lang="en-US" sz="1500" baseline="-25000" dirty="0">
                <a:sym typeface="Symbol" panose="05050102010706020507" pitchFamily="18" charset="2"/>
              </a:rPr>
              <a:t>𝑀𝐶</a:t>
            </a:r>
            <a:r>
              <a:rPr kumimoji="0" lang="en-US" sz="1500" dirty="0">
                <a:sym typeface="Symbol" panose="05050102010706020507" pitchFamily="18" charset="2"/>
              </a:rPr>
              <a:t> (=60) MCs &amp; 𝑁</a:t>
            </a:r>
            <a:r>
              <a:rPr kumimoji="0" lang="en-US" sz="1500" baseline="-25000" dirty="0">
                <a:sym typeface="Symbol" panose="05050102010706020507" pitchFamily="18" charset="2"/>
              </a:rPr>
              <a:t>𝐻𝐼𝑃𝑃 </a:t>
            </a:r>
            <a:r>
              <a:rPr kumimoji="0" lang="en-US" sz="1500" dirty="0">
                <a:sym typeface="Symbol" panose="05050102010706020507" pitchFamily="18" charset="2"/>
              </a:rPr>
              <a:t>(=20) 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HIPP cells; MCs &amp; HIPP cells are also grouped into </a:t>
            </a:r>
          </a:p>
          <a:p>
            <a:r>
              <a:rPr kumimoji="0" lang="en-US" sz="1500" dirty="0">
                <a:sym typeface="Symbol" panose="05050102010706020507" pitchFamily="18" charset="2"/>
              </a:rPr>
              <a:t>      20 GC clusters</a:t>
            </a:r>
            <a:endParaRPr lang="en-US" sz="1500" dirty="0"/>
          </a:p>
          <a:p>
            <a:endParaRPr lang="en-US" sz="700" dirty="0"/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Firing Transitions of Adult-Born </a:t>
            </a:r>
            <a:r>
              <a:rPr kumimoji="0" lang="en-US" altLang="ko-KR" sz="1600" b="1" dirty="0" err="1">
                <a:sym typeface="Symbol" panose="05050102010706020507" pitchFamily="18" charset="2"/>
              </a:rPr>
              <a:t>imGCs</a:t>
            </a:r>
            <a:endParaRPr kumimoji="0" lang="en-US" altLang="ko-KR" sz="1600" b="1" dirty="0">
              <a:sym typeface="Symbol" panose="05050102010706020507" pitchFamily="18" charset="2"/>
            </a:endParaRPr>
          </a:p>
          <a:p>
            <a:r>
              <a:rPr kumimoji="0" lang="en-US" altLang="ko-KR" sz="1500" dirty="0">
                <a:sym typeface="Symbol" panose="05050102010706020507" pitchFamily="18" charset="2"/>
              </a:rPr>
              <a:t>   - </a:t>
            </a:r>
            <a:r>
              <a:rPr kumimoji="0" lang="en-US" altLang="ko-KR" sz="1500" dirty="0" err="1">
                <a:sym typeface="Symbol" panose="05050102010706020507" pitchFamily="18" charset="2"/>
              </a:rPr>
              <a:t>mGC</a:t>
            </a:r>
            <a:r>
              <a:rPr kumimoji="0" lang="en-US" altLang="ko-KR" sz="1500" dirty="0">
                <a:sym typeface="Symbol" panose="05050102010706020507" pitchFamily="18" charset="2"/>
              </a:rPr>
              <a:t> with leakage reversal potential </a:t>
            </a:r>
            <a:r>
              <a:rPr kumimoji="0" lang="ko-KR" altLang="en-US" sz="1500" dirty="0">
                <a:sym typeface="Symbol" panose="05050102010706020507" pitchFamily="18" charset="2"/>
              </a:rPr>
              <a:t>𝑉</a:t>
            </a:r>
            <a:r>
              <a:rPr kumimoji="0" lang="ko-KR" altLang="en-US" sz="1500" baseline="-25000" dirty="0">
                <a:sym typeface="Symbol" panose="05050102010706020507" pitchFamily="18" charset="2"/>
              </a:rPr>
              <a:t>𝐿</a:t>
            </a:r>
            <a:r>
              <a:rPr kumimoji="0" lang="en-US" altLang="ko-KR" sz="1500" dirty="0">
                <a:sym typeface="Symbol" panose="05050102010706020507" pitchFamily="18" charset="2"/>
              </a:rPr>
              <a:t>=−75 mV </a:t>
            </a:r>
          </a:p>
          <a:p>
            <a:r>
              <a:rPr kumimoji="0" lang="en-US" altLang="ko-KR" sz="1500" dirty="0">
                <a:sym typeface="Symbol" panose="05050102010706020507" pitchFamily="18" charset="2"/>
              </a:rPr>
              <a:t>      Threshold for the firing transition: </a:t>
            </a:r>
            <a:r>
              <a:rPr kumimoji="0" lang="ko-KR" altLang="en-US" sz="1500" dirty="0">
                <a:sym typeface="Symbol" panose="05050102010706020507" pitchFamily="18" charset="2"/>
              </a:rPr>
              <a:t>𝐼</a:t>
            </a:r>
            <a:r>
              <a:rPr kumimoji="0" lang="ko-KR" altLang="en-US" sz="1500" baseline="30000" dirty="0">
                <a:sym typeface="Symbol" panose="05050102010706020507" pitchFamily="18" charset="2"/>
              </a:rPr>
              <a:t>∗</a:t>
            </a:r>
            <a:r>
              <a:rPr kumimoji="0" lang="en-US" altLang="ko-KR" sz="1500" dirty="0">
                <a:sym typeface="Symbol" panose="05050102010706020507" pitchFamily="18" charset="2"/>
              </a:rPr>
              <a:t>=80 </a:t>
            </a:r>
            <a:r>
              <a:rPr kumimoji="0" lang="en-US" altLang="ko-KR" sz="1500" dirty="0" err="1">
                <a:sym typeface="Symbol" panose="05050102010706020507" pitchFamily="18" charset="2"/>
              </a:rPr>
              <a:t>pA</a:t>
            </a:r>
            <a:endParaRPr kumimoji="0" lang="en-US" altLang="ko-KR" sz="1500" dirty="0">
              <a:sym typeface="Symbol" panose="05050102010706020507" pitchFamily="18" charset="2"/>
            </a:endParaRPr>
          </a:p>
          <a:p>
            <a:r>
              <a:rPr kumimoji="0" lang="en-US" altLang="ko-KR" sz="1500" dirty="0">
                <a:sym typeface="Symbol" panose="05050102010706020507" pitchFamily="18" charset="2"/>
              </a:rPr>
              <a:t>   - </a:t>
            </a:r>
            <a:r>
              <a:rPr kumimoji="0" lang="en-US" altLang="ko-KR" sz="1500" dirty="0" err="1">
                <a:sym typeface="Symbol" panose="05050102010706020507" pitchFamily="18" charset="2"/>
              </a:rPr>
              <a:t>imGC</a:t>
            </a:r>
            <a:r>
              <a:rPr kumimoji="0" lang="en-US" altLang="ko-KR" sz="1500" dirty="0">
                <a:sym typeface="Symbol" panose="05050102010706020507" pitchFamily="18" charset="2"/>
              </a:rPr>
              <a:t> with </a:t>
            </a:r>
            <a:r>
              <a:rPr kumimoji="0" lang="ko-KR" altLang="en-US" sz="1500" dirty="0">
                <a:sym typeface="Symbol" panose="05050102010706020507" pitchFamily="18" charset="2"/>
              </a:rPr>
              <a:t>𝑉</a:t>
            </a:r>
            <a:r>
              <a:rPr kumimoji="0" lang="ko-KR" altLang="en-US" sz="1500" baseline="-25000" dirty="0">
                <a:sym typeface="Symbol" panose="05050102010706020507" pitchFamily="18" charset="2"/>
              </a:rPr>
              <a:t>𝐿</a:t>
            </a:r>
            <a:r>
              <a:rPr kumimoji="0" lang="en-US" altLang="ko-KR" sz="1500" dirty="0">
                <a:sym typeface="Symbol" panose="05050102010706020507" pitchFamily="18" charset="2"/>
              </a:rPr>
              <a:t>=−72 mV  </a:t>
            </a:r>
            <a:r>
              <a:rPr kumimoji="0" lang="ko-KR" altLang="en-US" sz="1500" dirty="0">
                <a:sym typeface="Symbol" panose="05050102010706020507" pitchFamily="18" charset="2"/>
              </a:rPr>
              <a:t>𝐼</a:t>
            </a:r>
            <a:r>
              <a:rPr kumimoji="0" lang="ko-KR" altLang="en-US" sz="1500" baseline="30000" dirty="0">
                <a:sym typeface="Symbol" panose="05050102010706020507" pitchFamily="18" charset="2"/>
              </a:rPr>
              <a:t>∗</a:t>
            </a:r>
            <a:r>
              <a:rPr kumimoji="0" lang="en-US" altLang="ko-KR" sz="1500" dirty="0">
                <a:sym typeface="Symbol" panose="05050102010706020507" pitchFamily="18" charset="2"/>
              </a:rPr>
              <a:t>=69.7 </a:t>
            </a:r>
            <a:r>
              <a:rPr kumimoji="0" lang="en-US" altLang="ko-KR" sz="1500" dirty="0" err="1">
                <a:sym typeface="Symbol" panose="05050102010706020507" pitchFamily="18" charset="2"/>
              </a:rPr>
              <a:t>pA</a:t>
            </a:r>
            <a:r>
              <a:rPr kumimoji="0" lang="en-US" altLang="ko-KR" sz="1500" dirty="0">
                <a:sym typeface="Symbol" panose="05050102010706020507" pitchFamily="18" charset="2"/>
              </a:rPr>
              <a:t> </a:t>
            </a:r>
          </a:p>
          <a:p>
            <a:r>
              <a:rPr kumimoji="0" lang="en-US" altLang="ko-KR" sz="1500" dirty="0">
                <a:sym typeface="Symbol" panose="05050102010706020507" pitchFamily="18" charset="2"/>
              </a:rPr>
              <a:t>      Lower firing threshold   High excitability</a:t>
            </a:r>
            <a:endParaRPr lang="en-US" sz="1500" dirty="0"/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65497522-09D2-A188-25CF-A4E91BE94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4137" y="874964"/>
            <a:ext cx="3412359" cy="2554036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D4C6E383-7AEE-2ECF-669D-17E7B77C3F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2080" y="3595616"/>
            <a:ext cx="3747087" cy="3146496"/>
          </a:xfrm>
          <a:prstGeom prst="rect">
            <a:avLst/>
          </a:prstGeom>
        </p:spPr>
      </p:pic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2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8F2567D2-2DC5-AF03-90F7-5AA69AF24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7765" y="5499445"/>
            <a:ext cx="1984811" cy="128176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692696"/>
                <a:ext cx="9143999" cy="64554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600" b="1" dirty="0">
                    <a:sym typeface="Symbol" panose="05050102010706020507" pitchFamily="18" charset="2"/>
                  </a:rPr>
                  <a:t>Binary Representation of Spiking Activity of EC Cells</a:t>
                </a:r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lang="en-US" altLang="ko-KR" sz="1500" dirty="0">
                    <a:effectLst/>
                    <a:ea typeface="Times New Roman" panose="02020603050405020304" pitchFamily="18" charset="0"/>
                  </a:rPr>
                  <a:t>  </a:t>
                </a:r>
                <a:r>
                  <a:rPr lang="en-US" altLang="ko-KR" sz="1500" dirty="0"/>
                  <a:t>-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Active EC cells: at least one spike during the stimulus stage (1) otherwise, silent EC cells (0)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</a:t>
                </a:r>
                <a:r>
                  <a:rPr kumimoji="0" lang="ko-KR" altLang="en-US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𝐴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(</a:t>
                </a:r>
                <a:r>
                  <a:rPr kumimoji="0" lang="ko-KR" altLang="en-US" sz="1500" baseline="300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𝑖𝑛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)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: Randomly-chosen input pattern &amp; Construct another input patterns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5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5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𝐵</m:t>
                        </m:r>
                      </m:e>
                      <m:sub>
                        <m:r>
                          <a:rPr kumimoji="0" lang="en-US" altLang="ko-KR" sz="15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𝑖</m:t>
                        </m:r>
                      </m:sub>
                      <m:sup>
                        <m:r>
                          <a:rPr kumimoji="0" lang="en-US" altLang="ko-KR" sz="15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5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𝑖𝑛</m:t>
                        </m:r>
                        <m:r>
                          <a:rPr kumimoji="0" lang="en-US" altLang="ko-KR" sz="15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5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굴림" panose="020B0600000101010101" pitchFamily="50" charset="-127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from the with 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the overlap percentage </a:t>
                </a:r>
                <a:r>
                  <a:rPr kumimoji="0" lang="ko-KR" altLang="en-US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𝑃</a:t>
                </a:r>
                <a:r>
                  <a:rPr kumimoji="0" lang="ko-KR" altLang="en-US" sz="1500" baseline="-250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𝑂𝐿</a:t>
                </a:r>
                <a:r>
                  <a:rPr kumimoji="0" lang="ko-KR" altLang="en-US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0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600" b="1" dirty="0">
                    <a:sym typeface="Symbol" panose="05050102010706020507" pitchFamily="18" charset="2"/>
                  </a:rPr>
                  <a:t>Binary Representation of Spiking Activity of GCs</a:t>
                </a:r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lang="en-US" altLang="ko-KR" sz="1500" dirty="0">
                    <a:effectLst/>
                    <a:ea typeface="Times New Roman" panose="02020603050405020304" pitchFamily="18" charset="0"/>
                  </a:rPr>
                  <a:t>  </a:t>
                </a:r>
                <a:r>
                  <a:rPr lang="en-US" altLang="ko-KR" sz="1500" dirty="0"/>
                  <a:t>-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Active GCs: at least one spike during the stimulus stage (1) otherwise, silent GCs (0)</a:t>
                </a:r>
              </a:p>
              <a:p>
                <a:pPr>
                  <a:buNone/>
                </a:pPr>
                <a:endParaRPr kumimoji="0" lang="en-US" altLang="ko-KR" sz="10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600" b="1" dirty="0">
                    <a:sym typeface="Symbol" panose="05050102010706020507" pitchFamily="18" charset="2"/>
                  </a:rPr>
                  <a:t>Characterization of Pattern Separation</a:t>
                </a:r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Activation Degrees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GCs: More sparse firings than EC cells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olidFill>
                      <a:schemeClr val="tx1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(=0.1) &gt;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(=0.06)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- Pattern Correlation Degree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𝑙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1500" b="0" i="0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𝑙</m:t>
                            </m:r>
                          </m:e>
                        </m:d>
                      </m:sup>
                    </m:sSup>
                  </m:oMath>
                </a14:m>
                <a:r>
                  <a:rPr kumimoji="0" lang="en-US" altLang="ko-KR" sz="1100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kumimoji="0" lang="en-US" altLang="ko-KR" sz="11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𝑙</m:t>
                    </m:r>
                    <m:r>
                      <a:rPr kumimoji="0" lang="en-US" altLang="ko-KR" sz="11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kumimoji="0" lang="en-US" altLang="ko-KR" sz="11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kumimoji="0" lang="en-US" altLang="ko-KR" sz="11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kumimoji="0" lang="en-US" altLang="ko-KR" sz="11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kumimoji="0" lang="en-US" altLang="ko-KR" sz="11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or</m:t>
                    </m:r>
                    <m:r>
                      <a:rPr kumimoji="0" lang="en-US" altLang="ko-KR" sz="11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kumimoji="0" lang="en-US" altLang="ko-KR" sz="11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𝑜𝑢𝑡</m:t>
                    </m:r>
                  </m:oMath>
                </a14:m>
                <a:r>
                  <a:rPr kumimoji="0" lang="en-US" altLang="ko-KR" sz="1100" dirty="0">
                    <a:solidFill>
                      <a:schemeClr val="tx1"/>
                    </a:solidFill>
                  </a:rPr>
                  <a:t>)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  Pearson’s correlation coefficient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𝑙</m:t>
                            </m:r>
                          </m:e>
                        </m:d>
                      </m:sup>
                    </m:sSup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</a:rPr>
                  <a:t>: denoting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/>
                  <a:t>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similarity degree between two patterns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- Orthogonalization degree 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𝑂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(</a:t>
                </a:r>
                <a:r>
                  <a:rPr kumimoji="0" lang="ko-KR" altLang="en-US" sz="1500" baseline="30000" dirty="0">
                    <a:solidFill>
                      <a:schemeClr val="tx1"/>
                    </a:solidFill>
                  </a:rPr>
                  <a:t>𝑥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)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=(1−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𝜌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(</a:t>
                </a:r>
                <a:r>
                  <a:rPr kumimoji="0" lang="ko-KR" altLang="en-US" sz="1500" baseline="30000" dirty="0">
                    <a:solidFill>
                      <a:schemeClr val="tx1"/>
                    </a:solidFill>
                  </a:rPr>
                  <a:t>𝑥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)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)/2; </a:t>
                </a:r>
                <a:r>
                  <a:rPr kumimoji="0" lang="ko-KR" altLang="en-US" sz="1100" dirty="0">
                    <a:solidFill>
                      <a:schemeClr val="tx1"/>
                    </a:solidFill>
                  </a:rPr>
                  <a:t>𝑥</a:t>
                </a:r>
                <a:r>
                  <a:rPr kumimoji="0" lang="en-US" altLang="ko-KR" sz="1100" dirty="0">
                    <a:solidFill>
                      <a:schemeClr val="tx1"/>
                    </a:solidFill>
                  </a:rPr>
                  <a:t>=</a:t>
                </a:r>
                <a:r>
                  <a:rPr kumimoji="0" lang="ko-KR" altLang="en-US" sz="1100" dirty="0">
                    <a:solidFill>
                      <a:schemeClr val="tx1"/>
                    </a:solidFill>
                  </a:rPr>
                  <a:t>𝑖𝑛</a:t>
                </a:r>
                <a:r>
                  <a:rPr kumimoji="0" lang="en-US" altLang="ko-KR" sz="1100" dirty="0">
                    <a:solidFill>
                      <a:schemeClr val="tx1"/>
                    </a:solidFill>
                  </a:rPr>
                  <a:t>, </a:t>
                </a:r>
                <a:r>
                  <a:rPr kumimoji="0" lang="ko-KR" altLang="en-US" sz="1100" dirty="0">
                    <a:solidFill>
                      <a:schemeClr val="tx1"/>
                    </a:solidFill>
                  </a:rPr>
                  <a:t>𝑜𝑢𝑡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ko-KR" altLang="en-US" sz="1100" dirty="0">
                    <a:solidFill>
                      <a:schemeClr val="tx1"/>
                    </a:solidFill>
                  </a:rPr>
                  <a:t> 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representing dissimilarity degree between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      two patterns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   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𝑃</a:t>
                </a:r>
                <a:r>
                  <a:rPr kumimoji="0" lang="ko-KR" altLang="en-US" sz="1500" baseline="-25000" dirty="0">
                    <a:solidFill>
                      <a:schemeClr val="tx1"/>
                    </a:solidFill>
                  </a:rPr>
                  <a:t>𝑂𝐿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≥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40%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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𝑂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(</a:t>
                </a:r>
                <a:r>
                  <a:rPr kumimoji="0" lang="ko-KR" altLang="en-US" sz="1500" baseline="30000" dirty="0">
                    <a:solidFill>
                      <a:schemeClr val="tx1"/>
                    </a:solidFill>
                  </a:rPr>
                  <a:t>𝑜𝑢𝑡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)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&gt;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𝑂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(</a:t>
                </a:r>
                <a:r>
                  <a:rPr kumimoji="0" lang="ko-KR" altLang="en-US" sz="1500" baseline="30000" dirty="0">
                    <a:solidFill>
                      <a:schemeClr val="tx1"/>
                    </a:solidFill>
                  </a:rPr>
                  <a:t>𝑖𝑛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)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, 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𝑃</a:t>
                </a:r>
                <a:r>
                  <a:rPr kumimoji="0" lang="ko-KR" altLang="en-US" sz="1500" baseline="-25000" dirty="0">
                    <a:solidFill>
                      <a:schemeClr val="tx1"/>
                    </a:solidFill>
                  </a:rPr>
                  <a:t>𝑂𝐿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&lt;40%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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𝑂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(</a:t>
                </a:r>
                <a:r>
                  <a:rPr kumimoji="0" lang="ko-KR" altLang="en-US" sz="1500" baseline="30000" dirty="0">
                    <a:solidFill>
                      <a:schemeClr val="tx1"/>
                    </a:solidFill>
                  </a:rPr>
                  <a:t>𝑖𝑛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)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&gt;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𝑂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(</a:t>
                </a:r>
                <a:r>
                  <a:rPr kumimoji="0" lang="ko-KR" altLang="en-US" sz="1500" baseline="30000" dirty="0">
                    <a:solidFill>
                      <a:schemeClr val="tx1"/>
                    </a:solidFill>
                  </a:rPr>
                  <a:t>𝑜𝑢𝑡</a:t>
                </a:r>
                <a:r>
                  <a:rPr kumimoji="0" lang="en-US" altLang="ko-KR" sz="1500" baseline="30000" dirty="0">
                    <a:solidFill>
                      <a:schemeClr val="tx1"/>
                    </a:solidFill>
                  </a:rPr>
                  <a:t>)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- Pattern Distance: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𝒟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kumimoji="0" lang="en-US" altLang="ko-KR" sz="1500" dirty="0">
                  <a:solidFill>
                    <a:schemeClr val="tx1"/>
                  </a:solidFill>
                </a:endParaRP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- Pattern Separation Degree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𝒟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𝒟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</a:rPr>
                  <a:t> 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</a:rPr>
                  <a:t>     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𝒮</a:t>
                </a:r>
                <a:r>
                  <a:rPr kumimoji="0" lang="ko-KR" altLang="en-US" sz="1500" baseline="-25000" dirty="0">
                    <a:solidFill>
                      <a:schemeClr val="tx1"/>
                    </a:solidFill>
                  </a:rPr>
                  <a:t>𝑑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&gt;1 for all values of 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𝑃</a:t>
                </a:r>
                <a:r>
                  <a:rPr kumimoji="0" lang="ko-KR" altLang="en-US" sz="1500" baseline="-25000" dirty="0">
                    <a:solidFill>
                      <a:schemeClr val="tx1"/>
                    </a:solidFill>
                  </a:rPr>
                  <a:t>𝑂𝐿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 </a:t>
                </a:r>
                <a:endParaRPr kumimoji="0" lang="en-US" altLang="ko-KR" sz="1500" dirty="0">
                  <a:solidFill>
                    <a:schemeClr val="tx1"/>
                  </a:solidFill>
                </a:endParaRPr>
              </a:p>
              <a:p>
                <a:pPr>
                  <a:spcBef>
                    <a:spcPts val="0"/>
                  </a:spcBef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 </a:t>
                </a:r>
                <a:r>
                  <a:rPr kumimoji="0" lang="ko-KR" altLang="en-US" sz="15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</a:t>
                </a:r>
                <a:r>
                  <a:rPr kumimoji="0" lang="ko-KR" altLang="en-US" sz="1500" dirty="0">
                    <a:solidFill>
                      <a:schemeClr val="tx1"/>
                    </a:solidFill>
                  </a:rPr>
                  <a:t> </a:t>
                </a:r>
                <a:r>
                  <a:rPr kumimoji="0" lang="en-US" altLang="ko-KR" sz="1500" dirty="0">
                    <a:solidFill>
                      <a:schemeClr val="tx1"/>
                    </a:solidFill>
                  </a:rPr>
                  <a:t>Pattern separation occurs </a:t>
                </a:r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ts val="0"/>
                  </a:spcBef>
                  <a:buFontTx/>
                  <a:buNone/>
                </a:pPr>
                <a:endParaRPr kumimoji="0" lang="en-US" altLang="ko-KR" sz="15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692696"/>
                <a:ext cx="9143999" cy="6455485"/>
              </a:xfrm>
              <a:prstGeom prst="rect">
                <a:avLst/>
              </a:prstGeom>
              <a:blipFill>
                <a:blip r:embed="rId3"/>
                <a:stretch>
                  <a:fillRect l="-533" t="-5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919495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Pattern Separation in The Presence Only The </a:t>
            </a:r>
            <a:r>
              <a:rPr kumimoji="0" lang="en-US" altLang="ko-KR" sz="2200" b="1" dirty="0" err="1">
                <a:solidFill>
                  <a:schemeClr val="tx1"/>
                </a:solidFill>
              </a:rPr>
              <a:t>mGCs</a:t>
            </a:r>
            <a:r>
              <a:rPr kumimoji="0" lang="en-US" altLang="ko-KR" sz="2200" b="1" dirty="0">
                <a:solidFill>
                  <a:schemeClr val="tx1"/>
                </a:solidFill>
              </a:rPr>
              <a:t> without </a:t>
            </a:r>
            <a:r>
              <a:rPr kumimoji="0" lang="en-US" altLang="ko-KR" sz="2200" b="1" dirty="0" err="1">
                <a:solidFill>
                  <a:schemeClr val="tx1"/>
                </a:solidFill>
              </a:rPr>
              <a:t>imGCs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3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그림 1">
            <a:extLst>
              <a:ext uri="{FF2B5EF4-FFF2-40B4-BE49-F238E27FC236}">
                <a16:creationId xmlns:a16="http://schemas.microsoft.com/office/drawing/2014/main" id="{E412F499-9261-A7DD-607A-008CE21F2A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9473" y="2704909"/>
            <a:ext cx="2842180" cy="1384652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8EC85E49-2EE2-AB6A-211A-008529047D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1541" y="2733192"/>
            <a:ext cx="1971950" cy="1371791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8B5DC12D-FFEE-0B91-C4AD-982468E9F8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6600" y="4090095"/>
            <a:ext cx="2619264" cy="1350357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EA93B884-AB80-C099-D389-360FDC8BCA6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4725" y="4100755"/>
            <a:ext cx="1839058" cy="134607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758A6D0B-7315-6892-C35A-9A01FA93569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81269" y="5427900"/>
            <a:ext cx="2074834" cy="1354644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9817BBE2-D90A-F4A7-8E9E-FA555236AB8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50973" y="5390192"/>
            <a:ext cx="2014819" cy="14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71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96" y="764704"/>
                <a:ext cx="8958152" cy="59247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Low Excitatory Innervation of </a:t>
                </a:r>
                <a:r>
                  <a:rPr kumimoji="0" lang="en-US" altLang="ko-KR" sz="1800" b="1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imGCs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- Connection probability 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𝑝</a:t>
                </a:r>
                <a:r>
                  <a:rPr lang="ko-KR" altLang="en-US" sz="1500" baseline="-25000" dirty="0">
                    <a:sym typeface="Symbol" panose="05050102010706020507" pitchFamily="18" charset="2"/>
                  </a:rPr>
                  <a:t>𝑐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from the EC cells and the MCs to the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 = 20 %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-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: 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𝑝</a:t>
                </a:r>
                <a:r>
                  <a:rPr lang="ko-KR" altLang="en-US" sz="1500" baseline="-25000" dirty="0">
                    <a:sym typeface="Symbol" panose="05050102010706020507" pitchFamily="18" charset="2"/>
                  </a:rPr>
                  <a:t>𝑐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is decreased to 20 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𝑥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% [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𝑥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(synaptic connectivity fraction); 0  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𝑥 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1]</a:t>
                </a:r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0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Effect of Low Excitatory Innervation for The </a:t>
                </a:r>
                <a:r>
                  <a:rPr lang="en-US" altLang="ko-KR" sz="1800" b="1" dirty="0" err="1">
                    <a:sym typeface="Symbol" panose="05050102010706020507" pitchFamily="18" charset="2"/>
                  </a:rPr>
                  <a:t>imGCs</a:t>
                </a: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- Pattern Integration by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: With decreasing 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𝑥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from 1, the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 receive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low excitatory drive from the EC cells and the MCs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𝑖𝑚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of the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 decreases so rapidly.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 Effect of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 becomes weaker; 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𝐶</a:t>
                </a:r>
                <a:r>
                  <a:rPr lang="en-US" altLang="ko-KR" sz="1500" baseline="30000" dirty="0">
                    <a:sym typeface="Symbol" panose="05050102010706020507" pitchFamily="18" charset="2"/>
                  </a:rPr>
                  <a:t>(</a:t>
                </a:r>
                <a:r>
                  <a:rPr lang="ko-KR" altLang="en-US" sz="1500" baseline="30000" dirty="0">
                    <a:sym typeface="Symbol" panose="05050102010706020507" pitchFamily="18" charset="2"/>
                  </a:rPr>
                  <a:t>𝑖𝑚</a:t>
                </a:r>
                <a:r>
                  <a:rPr lang="en-US" altLang="ko-KR" sz="1500" baseline="30000" dirty="0">
                    <a:sym typeface="Symbol" panose="05050102010706020507" pitchFamily="18" charset="2"/>
                  </a:rPr>
                  <a:t>)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 of the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 are very high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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: good pattern integrators with the pattern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        integration degree ℐ</a:t>
                </a:r>
                <a:r>
                  <a:rPr lang="ko-KR" altLang="en-US" sz="1500" baseline="-25000" dirty="0">
                    <a:sym typeface="Symbol" panose="05050102010706020507" pitchFamily="18" charset="2"/>
                  </a:rPr>
                  <a:t>𝑑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[=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𝐶</a:t>
                </a:r>
                <a:r>
                  <a:rPr lang="en-US" altLang="ko-KR" sz="1500" baseline="30000" dirty="0">
                    <a:sym typeface="Symbol" panose="05050102010706020507" pitchFamily="18" charset="2"/>
                  </a:rPr>
                  <a:t>(</a:t>
                </a:r>
                <a:r>
                  <a:rPr lang="ko-KR" altLang="en-US" sz="1500" baseline="30000" dirty="0">
                    <a:sym typeface="Symbol" panose="05050102010706020507" pitchFamily="18" charset="2"/>
                  </a:rPr>
                  <a:t>𝑖𝑚</a:t>
                </a:r>
                <a:r>
                  <a:rPr lang="en-US" altLang="ko-KR" sz="1500" baseline="30000" dirty="0">
                    <a:sym typeface="Symbol" panose="05050102010706020507" pitchFamily="18" charset="2"/>
                  </a:rPr>
                  <a:t>)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/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𝐶</a:t>
                </a:r>
                <a:r>
                  <a:rPr lang="en-US" altLang="ko-KR" sz="1500" baseline="30000" dirty="0">
                    <a:sym typeface="Symbol" panose="05050102010706020507" pitchFamily="18" charset="2"/>
                  </a:rPr>
                  <a:t>(</a:t>
                </a:r>
                <a:r>
                  <a:rPr lang="ko-KR" altLang="en-US" sz="1500" baseline="30000" dirty="0">
                    <a:sym typeface="Symbol" panose="05050102010706020507" pitchFamily="18" charset="2"/>
                  </a:rPr>
                  <a:t>𝑖𝑛</a:t>
                </a:r>
                <a:r>
                  <a:rPr lang="en-US" altLang="ko-KR" sz="1500" baseline="30000" dirty="0">
                    <a:sym typeface="Symbol" panose="05050102010706020507" pitchFamily="18" charset="2"/>
                  </a:rPr>
                  <a:t>)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] &gt;1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- Pattern Separation by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: With decreasing 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𝑥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from 1,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the feedback inhibition to the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 is decreased due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to decrease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𝑖𝑚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 Increase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 Decrease in pattern separation efficacy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- Pattern Separation Efficacy of The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mGCs</a:t>
                </a: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varies by competition between high excitability 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and low excitatory innervation of the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imGCs</a:t>
                </a: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Effect of high excitability &gt; Effect of low excitatory 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[1≥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𝑥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&gt;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𝑥</a:t>
                </a:r>
                <a:r>
                  <a:rPr lang="en-US" altLang="ko-KR" sz="1500" baseline="30000" dirty="0">
                    <a:sym typeface="Symbol" panose="05050102010706020507" pitchFamily="18" charset="2"/>
                  </a:rPr>
                  <a:t>∗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 (≃0.4)]  Pattern separation efficacy of the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: Enhanced 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Effect of low excitatory innervation &gt; Effect of high excitability 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(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𝑥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&gt;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𝑥</a:t>
                </a:r>
                <a:r>
                  <a:rPr lang="en-US" altLang="ko-KR" sz="1500" baseline="30000" dirty="0">
                    <a:sym typeface="Symbol" panose="05050102010706020507" pitchFamily="18" charset="2"/>
                  </a:rPr>
                  <a:t>∗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≥0)  Pattern separation efficacy of the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: Worsened</a:t>
                </a:r>
                <a:endParaRPr lang="ko-KR" altLang="ko-KR" sz="1500" dirty="0"/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496" y="764704"/>
                <a:ext cx="8958152" cy="5924763"/>
              </a:xfrm>
              <a:prstGeom prst="rect">
                <a:avLst/>
              </a:prstGeom>
              <a:blipFill>
                <a:blip r:embed="rId2"/>
                <a:stretch>
                  <a:fillRect l="-613" t="-51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그림 10">
            <a:extLst>
              <a:ext uri="{FF2B5EF4-FFF2-40B4-BE49-F238E27FC236}">
                <a16:creationId xmlns:a16="http://schemas.microsoft.com/office/drawing/2014/main" id="{CC774073-3A14-D4CA-2D2E-73B6A9EBB2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1647"/>
          <a:stretch/>
        </p:blipFill>
        <p:spPr>
          <a:xfrm>
            <a:off x="7206660" y="5594006"/>
            <a:ext cx="1892254" cy="1219370"/>
          </a:xfrm>
          <a:prstGeom prst="rect">
            <a:avLst/>
          </a:prstGeom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754014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Effect of Adult-born </a:t>
            </a:r>
            <a:r>
              <a:rPr kumimoji="0" lang="en-US" altLang="ko-KR" sz="2200" b="1" dirty="0" err="1">
                <a:solidFill>
                  <a:schemeClr val="tx1"/>
                </a:solidFill>
              </a:rPr>
              <a:t>imGCs</a:t>
            </a:r>
            <a:r>
              <a:rPr kumimoji="0" lang="en-US" altLang="ko-KR" sz="2200" b="1" dirty="0">
                <a:solidFill>
                  <a:schemeClr val="tx1"/>
                </a:solidFill>
              </a:rPr>
              <a:t> on the Pattern Separation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36" y="6577607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0E145D52-5EF0-D700-D4E3-A6C833F8B6B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808"/>
          <a:stretch/>
        </p:blipFill>
        <p:spPr>
          <a:xfrm>
            <a:off x="5248353" y="3089870"/>
            <a:ext cx="1943832" cy="1249854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24CAC6C8-5DA4-AD85-9968-0B8250CED63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2504"/>
          <a:stretch/>
        </p:blipFill>
        <p:spPr>
          <a:xfrm>
            <a:off x="7200747" y="4355230"/>
            <a:ext cx="1918441" cy="1242233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8F803A17-3E21-EB78-BB08-AD52EC223A8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0808"/>
          <a:stretch/>
        </p:blipFill>
        <p:spPr>
          <a:xfrm>
            <a:off x="7158476" y="1899578"/>
            <a:ext cx="1943832" cy="1249854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F6389748-A614-4E6B-6C81-D2E6C4FCC5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78"/>
          <a:stretch/>
        </p:blipFill>
        <p:spPr>
          <a:xfrm>
            <a:off x="7190069" y="3153957"/>
            <a:ext cx="1918435" cy="1219370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9D7061A2-DAB4-D29C-66C0-8CCA9333AC8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50083"/>
          <a:stretch/>
        </p:blipFill>
        <p:spPr>
          <a:xfrm>
            <a:off x="5225883" y="4333644"/>
            <a:ext cx="2016229" cy="124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994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5">
            <a:extLst>
              <a:ext uri="{FF2B5EF4-FFF2-40B4-BE49-F238E27FC236}">
                <a16:creationId xmlns:a16="http://schemas.microsoft.com/office/drawing/2014/main" id="{0401325C-F5C3-4893-7A90-31292BC23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033" y="1223735"/>
            <a:ext cx="8377439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 Pattern Correlation Degree</a:t>
            </a:r>
          </a:p>
          <a:p>
            <a:pPr marL="0" indent="0">
              <a:buNone/>
            </a:pPr>
            <a:endParaRPr lang="en-US" altLang="ko-KR" sz="16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ko-KR" altLang="en-US" sz="1600" dirty="0">
                <a:sym typeface="Symbol" panose="05050102010706020507" pitchFamily="18" charset="2"/>
              </a:rPr>
              <a:t>   𝐶</a:t>
            </a:r>
            <a:r>
              <a:rPr lang="en-US" altLang="ko-KR" sz="1600" baseline="30000" dirty="0">
                <a:sym typeface="Symbol" panose="05050102010706020507" pitchFamily="18" charset="2"/>
              </a:rPr>
              <a:t>(</a:t>
            </a:r>
            <a:r>
              <a:rPr lang="ko-KR" altLang="en-US" sz="1600" baseline="30000" dirty="0">
                <a:sym typeface="Symbol" panose="05050102010706020507" pitchFamily="18" charset="2"/>
              </a:rPr>
              <a:t>𝑖𝑚</a:t>
            </a:r>
            <a:r>
              <a:rPr lang="en-US" altLang="ko-KR" sz="1600" baseline="30000" dirty="0">
                <a:sym typeface="Symbol" panose="05050102010706020507" pitchFamily="18" charset="2"/>
              </a:rPr>
              <a:t>)</a:t>
            </a:r>
            <a:r>
              <a:rPr lang="en-US" altLang="ko-KR" sz="1600" dirty="0">
                <a:sym typeface="Symbol" panose="05050102010706020507" pitchFamily="18" charset="2"/>
              </a:rPr>
              <a:t>&gt;</a:t>
            </a:r>
            <a:r>
              <a:rPr lang="ko-KR" altLang="en-US" sz="1600" dirty="0">
                <a:sym typeface="Symbol" panose="05050102010706020507" pitchFamily="18" charset="2"/>
              </a:rPr>
              <a:t>𝐶</a:t>
            </a:r>
            <a:r>
              <a:rPr lang="en-US" altLang="ko-KR" sz="1600" baseline="30000" dirty="0">
                <a:sym typeface="Symbol" panose="05050102010706020507" pitchFamily="18" charset="2"/>
              </a:rPr>
              <a:t>(</a:t>
            </a:r>
            <a:r>
              <a:rPr lang="ko-KR" altLang="en-US" sz="1600" baseline="30000" dirty="0">
                <a:sym typeface="Symbol" panose="05050102010706020507" pitchFamily="18" charset="2"/>
              </a:rPr>
              <a:t>𝑖𝑛</a:t>
            </a:r>
            <a:r>
              <a:rPr lang="en-US" altLang="ko-KR" sz="1600" baseline="30000" dirty="0">
                <a:sym typeface="Symbol" panose="05050102010706020507" pitchFamily="18" charset="2"/>
              </a:rPr>
              <a:t>)</a:t>
            </a:r>
            <a:r>
              <a:rPr lang="en-US" altLang="ko-KR" sz="1600" dirty="0">
                <a:sym typeface="Symbol" panose="05050102010706020507" pitchFamily="18" charset="2"/>
              </a:rPr>
              <a:t> for all range of </a:t>
            </a:r>
            <a:r>
              <a:rPr lang="ko-KR" altLang="en-US" sz="1600" dirty="0">
                <a:sym typeface="Symbol" panose="05050102010706020507" pitchFamily="18" charset="2"/>
              </a:rPr>
              <a:t>𝑃</a:t>
            </a:r>
            <a:r>
              <a:rPr lang="ko-KR" altLang="en-US" sz="1600" baseline="-25000" dirty="0">
                <a:sym typeface="Symbol" panose="05050102010706020507" pitchFamily="18" charset="2"/>
              </a:rPr>
              <a:t>𝑂𝐿</a:t>
            </a:r>
            <a:endParaRPr lang="en-US" altLang="ko-KR" sz="1600" baseline="-25000" dirty="0"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Pattern Integration Efficacy of The </a:t>
            </a:r>
            <a:r>
              <a:rPr kumimoji="0" lang="en-US" altLang="ko-KR" sz="1800" b="1" dirty="0" err="1">
                <a:ea typeface="굴림" panose="020B0600000101010101" pitchFamily="50" charset="-127"/>
                <a:sym typeface="Symbol" panose="05050102010706020507" pitchFamily="18" charset="2"/>
              </a:rPr>
              <a:t>imGCs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</a:t>
            </a: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- Pattern integration efficacy of the </a:t>
            </a:r>
            <a:r>
              <a:rPr kumimoji="0" lang="en-US" altLang="ko-KR" sz="1600" dirty="0" err="1">
                <a:ea typeface="굴림" panose="020B0600000101010101" pitchFamily="50" charset="-127"/>
                <a:sym typeface="Symbol" panose="05050102010706020507" pitchFamily="18" charset="2"/>
              </a:rPr>
              <a:t>imGCs</a:t>
            </a: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: 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Better for dissimilar input patterns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Worse for similar input patterns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cf. Pattern separation of the </a:t>
            </a:r>
            <a:r>
              <a:rPr kumimoji="0" lang="en-US" altLang="ko-KR" sz="1600" dirty="0" err="1">
                <a:ea typeface="굴림" panose="020B0600000101010101" pitchFamily="50" charset="-127"/>
                <a:sym typeface="Symbol" panose="05050102010706020507" pitchFamily="18" charset="2"/>
              </a:rPr>
              <a:t>mGCs</a:t>
            </a: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better for similar input patterns</a:t>
            </a:r>
            <a:endParaRPr lang="en-US" altLang="ko-KR" sz="1600" dirty="0">
              <a:sym typeface="Symbol" panose="05050102010706020507" pitchFamily="18" charset="2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72381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Pattern Integration in The Presence of Only </a:t>
            </a:r>
            <a:r>
              <a:rPr kumimoji="0" lang="en-US" altLang="ko-KR" sz="2200" b="1" dirty="0" err="1">
                <a:solidFill>
                  <a:schemeClr val="tx1"/>
                </a:solidFill>
              </a:rPr>
              <a:t>imGCs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그림 1">
            <a:extLst>
              <a:ext uri="{FF2B5EF4-FFF2-40B4-BE49-F238E27FC236}">
                <a16:creationId xmlns:a16="http://schemas.microsoft.com/office/drawing/2014/main" id="{29BF47BF-450B-C2EE-96B6-559ABD87A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6707" y="1530107"/>
            <a:ext cx="2811680" cy="1919457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57452762-E055-7CA0-5964-D0A93D429E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120" y="3981148"/>
            <a:ext cx="2876248" cy="1954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70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5BA4351-FBDD-7C00-4A33-F435765D5B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764704"/>
                <a:ext cx="9143999" cy="60763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ym typeface="Symbol" panose="05050102010706020507" pitchFamily="18" charset="2"/>
                  </a:rPr>
                  <a:t> Investigation of Effect of The Young Adult-Born </a:t>
                </a:r>
                <a:r>
                  <a:rPr kumimoji="0" lang="en-US" altLang="ko-KR" sz="1800" b="1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 on Pattern Separation</a:t>
                </a:r>
              </a:p>
              <a:p>
                <a:pPr>
                  <a:buNone/>
                </a:pPr>
                <a:r>
                  <a:rPr kumimoji="0" lang="en-US" altLang="ko-KR" sz="1800" b="1" dirty="0"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- In contrast to the mature GCs (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),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exhibit two competing distinct properties of high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excitability (causing high activation) and low excitatory innervation (reducing activation degree)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- The pattern separation efficacy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varies via competition between high excitability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and low excitatory innervation of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imGCs</a:t>
                </a:r>
                <a:endParaRPr kumimoji="0"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8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500" b="1" dirty="0">
                    <a:sym typeface="Symbol" panose="05050102010706020507" pitchFamily="18" charset="2"/>
                  </a:rPr>
                  <a:t>State I (0≤</a:t>
                </a:r>
                <a:r>
                  <a:rPr kumimoji="0" lang="ko-KR" altLang="en-US" sz="1500" b="1" dirty="0">
                    <a:sym typeface="Symbol" panose="05050102010706020507" pitchFamily="18" charset="2"/>
                  </a:rPr>
                  <a:t>𝑥</a:t>
                </a:r>
                <a:r>
                  <a:rPr kumimoji="0" lang="en-US" altLang="ko-KR" sz="1500" b="1" dirty="0">
                    <a:sym typeface="Symbol" panose="05050102010706020507" pitchFamily="18" charset="2"/>
                  </a:rPr>
                  <a:t>&lt;</a:t>
                </a:r>
                <a:r>
                  <a:rPr kumimoji="0" lang="ko-KR" altLang="en-US" sz="1500" b="1" dirty="0">
                    <a:sym typeface="Symbol" panose="05050102010706020507" pitchFamily="18" charset="2"/>
                  </a:rPr>
                  <a:t>𝑥</a:t>
                </a:r>
                <a:r>
                  <a:rPr kumimoji="0" lang="en-US" altLang="ko-KR" sz="1500" b="1" baseline="30000" dirty="0">
                    <a:sym typeface="Symbol" panose="05050102010706020507" pitchFamily="18" charset="2"/>
                  </a:rPr>
                  <a:t>∗</a:t>
                </a:r>
                <a:r>
                  <a:rPr kumimoji="0" lang="en-US" altLang="ko-KR" sz="1500" b="1" dirty="0">
                    <a:sym typeface="Symbol" panose="05050102010706020507" pitchFamily="18" charset="2"/>
                  </a:rPr>
                  <a:t>) with lower synaptic maturity: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Effect of the effect of low excitatory innervation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to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&gt; Effect of high excitability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 Activation degree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𝑖𝑚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ym typeface="Symbol" panose="05050102010706020507" pitchFamily="18" charset="2"/>
                  </a:rPr>
                  <a:t> of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becomes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    lower.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 Reduction of inhibition to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(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imGC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 BC/HPP 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mGC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) 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 Increase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ym typeface="Symbol" panose="05050102010706020507" pitchFamily="18" charset="2"/>
                  </a:rPr>
                  <a:t> of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 Pattern separation degree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sym typeface="Symbol" panose="05050102010706020507" pitchFamily="18" charset="2"/>
                  </a:rPr>
                  <a:t>&lt;</a:t>
                </a:r>
                <a:r>
                  <a:rPr kumimoji="0" lang="ko-KR" altLang="en-US" sz="1500" dirty="0">
                    <a:sym typeface="Symbol" panose="05050102010706020507" pitchFamily="18" charset="2"/>
                  </a:rPr>
                  <a:t>𝒮</a:t>
                </a:r>
                <a:r>
                  <a:rPr kumimoji="0" lang="ko-KR" altLang="en-US" sz="1500" baseline="30000" dirty="0">
                    <a:sym typeface="Symbol" panose="05050102010706020507" pitchFamily="18" charset="2"/>
                  </a:rPr>
                  <a:t>∗</a:t>
                </a:r>
                <a:r>
                  <a:rPr kumimoji="0" lang="ko-KR" altLang="en-US" sz="1500" dirty="0"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ko-KR" altLang="en-US" sz="1500" dirty="0">
                    <a:sym typeface="Symbol" panose="05050102010706020507" pitchFamily="18" charset="2"/>
                  </a:rPr>
                  <a:t>               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(</a:t>
                </a:r>
                <a:r>
                  <a:rPr kumimoji="0" lang="ko-KR" altLang="en-US" sz="1500" dirty="0">
                    <a:sym typeface="Symbol" panose="05050102010706020507" pitchFamily="18" charset="2"/>
                  </a:rPr>
                  <a:t>𝒮</a:t>
                </a:r>
                <a:r>
                  <a:rPr kumimoji="0" lang="ko-KR" altLang="en-US" sz="1500" baseline="30000" dirty="0">
                    <a:sym typeface="Symbol" panose="05050102010706020507" pitchFamily="18" charset="2"/>
                  </a:rPr>
                  <a:t>∗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: in the presence of only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without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)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 Worsened pattern separation efficacy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500" b="1" dirty="0">
                    <a:sym typeface="Symbol" panose="05050102010706020507" pitchFamily="18" charset="2"/>
                  </a:rPr>
                  <a:t>State II (</a:t>
                </a:r>
                <a:r>
                  <a:rPr kumimoji="0" lang="ko-KR" altLang="en-US" sz="1500" b="1" dirty="0">
                    <a:sym typeface="Symbol" panose="05050102010706020507" pitchFamily="18" charset="2"/>
                  </a:rPr>
                  <a:t>𝑥</a:t>
                </a:r>
                <a:r>
                  <a:rPr kumimoji="0" lang="en-US" altLang="ko-KR" sz="1500" b="1" baseline="30000" dirty="0">
                    <a:sym typeface="Symbol" panose="05050102010706020507" pitchFamily="18" charset="2"/>
                  </a:rPr>
                  <a:t>∗</a:t>
                </a:r>
                <a:r>
                  <a:rPr kumimoji="0" lang="en-US" altLang="ko-KR" sz="1500" b="1" dirty="0">
                    <a:sym typeface="Symbol" panose="05050102010706020507" pitchFamily="18" charset="2"/>
                  </a:rPr>
                  <a:t>&lt;</a:t>
                </a:r>
                <a:r>
                  <a:rPr kumimoji="0" lang="ko-KR" altLang="en-US" sz="1500" b="1" dirty="0">
                    <a:sym typeface="Symbol" panose="05050102010706020507" pitchFamily="18" charset="2"/>
                  </a:rPr>
                  <a:t>𝑥≤</a:t>
                </a:r>
                <a:r>
                  <a:rPr kumimoji="0" lang="en-US" altLang="ko-KR" sz="1500" b="1" dirty="0">
                    <a:sym typeface="Symbol" panose="05050102010706020507" pitchFamily="18" charset="2"/>
                  </a:rPr>
                  <a:t>1) with higher synaptic maturity: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Effect of high excitability &gt; Effect of the effect of low excitatory innervation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 Activation degree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𝑖𝑚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ym typeface="Symbol" panose="05050102010706020507" pitchFamily="18" charset="2"/>
                  </a:rPr>
                  <a:t> of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becomes higher.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 Strong feedback inhibition to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mGCs</a:t>
                </a:r>
                <a:endParaRPr kumimoji="0"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sym typeface="Symbol" panose="05050102010706020507" pitchFamily="18" charset="2"/>
                  </a:rPr>
                  <a:t>     Lower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ym typeface="Symbol" panose="05050102010706020507" pitchFamily="18" charset="2"/>
                  </a:rPr>
                  <a:t> of the </a:t>
                </a:r>
                <a:r>
                  <a:rPr kumimoji="0" lang="en-US" altLang="ko-KR" sz="1500" dirty="0" err="1">
                    <a:sym typeface="Symbol" panose="05050102010706020507" pitchFamily="18" charset="2"/>
                  </a:rPr>
                  <a:t>mGCs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  Pattern separation degree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500" dirty="0">
                    <a:sym typeface="Symbol" panose="05050102010706020507" pitchFamily="18" charset="2"/>
                  </a:rPr>
                  <a:t>&gt;</a:t>
                </a:r>
                <a:r>
                  <a:rPr kumimoji="0" lang="ko-KR" altLang="en-US" sz="1500" dirty="0">
                    <a:sym typeface="Symbol" panose="05050102010706020507" pitchFamily="18" charset="2"/>
                  </a:rPr>
                  <a:t>𝒮</a:t>
                </a:r>
                <a:r>
                  <a:rPr kumimoji="0" lang="ko-KR" altLang="en-US" sz="1500" baseline="30000" dirty="0">
                    <a:sym typeface="Symbol" panose="05050102010706020507" pitchFamily="18" charset="2"/>
                  </a:rPr>
                  <a:t>∗</a:t>
                </a:r>
                <a:r>
                  <a:rPr kumimoji="0" lang="ko-KR" altLang="en-US" sz="1500" dirty="0"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ko-KR" altLang="en-US" sz="1500" dirty="0">
                    <a:sym typeface="Symbol" panose="05050102010706020507" pitchFamily="18" charset="2"/>
                  </a:rPr>
                  <a:t>     </a:t>
                </a:r>
                <a:r>
                  <a:rPr kumimoji="0" lang="en-US" altLang="ko-KR" sz="1500" dirty="0">
                    <a:sym typeface="Symbol" panose="05050102010706020507" pitchFamily="18" charset="2"/>
                  </a:rPr>
                  <a:t>Enhanced pattern separation efficacy </a:t>
                </a:r>
                <a:endParaRPr kumimoji="0" lang="en-US" altLang="ko-KR" sz="15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5BA4351-FBDD-7C00-4A33-F435765D5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764704"/>
                <a:ext cx="9143999" cy="6076343"/>
              </a:xfrm>
              <a:prstGeom prst="rect">
                <a:avLst/>
              </a:prstGeom>
              <a:blipFill>
                <a:blip r:embed="rId2"/>
                <a:stretch>
                  <a:fillRect l="-533" t="-502" r="-533" b="-5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C142FA6-7C80-BD96-E096-91D41A854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C2B8D458-45BA-B240-6D34-2684FBBC7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BC12B22D-F2B5-CB2A-75E9-E4E8143E1CBF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그림 1">
            <a:extLst>
              <a:ext uri="{FF2B5EF4-FFF2-40B4-BE49-F238E27FC236}">
                <a16:creationId xmlns:a16="http://schemas.microsoft.com/office/drawing/2014/main" id="{D7AE9D27-F868-AD5B-4309-ABF202286C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788" y="2318487"/>
            <a:ext cx="4185708" cy="1254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765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12503</TotalTime>
  <Words>1265</Words>
  <Application>Microsoft Office PowerPoint</Application>
  <PresentationFormat>화면 슬라이드 쇼(4:3)</PresentationFormat>
  <Paragraphs>143</Paragraphs>
  <Slides>6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Arial</vt:lpstr>
      <vt:lpstr>Calibri</vt:lpstr>
      <vt:lpstr>Cambria Math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666</cp:revision>
  <dcterms:created xsi:type="dcterms:W3CDTF">2006-10-05T04:04:58Z</dcterms:created>
  <dcterms:modified xsi:type="dcterms:W3CDTF">2023-10-24T07:17:51Z</dcterms:modified>
</cp:coreProperties>
</file>