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8" r:id="rId3"/>
    <p:sldId id="297" r:id="rId4"/>
    <p:sldId id="303" r:id="rId5"/>
    <p:sldId id="305" r:id="rId6"/>
    <p:sldId id="310" r:id="rId7"/>
    <p:sldId id="304" r:id="rId8"/>
    <p:sldId id="307" r:id="rId9"/>
    <p:sldId id="308" r:id="rId10"/>
    <p:sldId id="311" r:id="rId11"/>
    <p:sldId id="300" r:id="rId12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0736BA-48EC-43A7-B34A-62A6A6D45BF6}" v="319" dt="2020-10-28T03:58:38.8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2485" autoAdjust="0"/>
  </p:normalViewPr>
  <p:slideViewPr>
    <p:cSldViewPr>
      <p:cViewPr varScale="1">
        <p:scale>
          <a:sx n="102" d="100"/>
          <a:sy n="102" d="100"/>
        </p:scale>
        <p:origin x="187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임우창" userId="9a62f760-2f6e-4046-a551-4b43bd5261f8" providerId="ADAL" clId="{9F0736BA-48EC-43A7-B34A-62A6A6D45BF6}"/>
    <pc:docChg chg="custSel addSld delSld modSld">
      <pc:chgData name="임우창" userId="9a62f760-2f6e-4046-a551-4b43bd5261f8" providerId="ADAL" clId="{9F0736BA-48EC-43A7-B34A-62A6A6D45BF6}" dt="2020-10-28T04:00:04.492" v="1576" actId="1076"/>
      <pc:docMkLst>
        <pc:docMk/>
      </pc:docMkLst>
      <pc:sldChg chg="addSp delSp modSp mod">
        <pc:chgData name="임우창" userId="9a62f760-2f6e-4046-a551-4b43bd5261f8" providerId="ADAL" clId="{9F0736BA-48EC-43A7-B34A-62A6A6D45BF6}" dt="2020-10-28T03:53:16.592" v="1385" actId="20577"/>
        <pc:sldMkLst>
          <pc:docMk/>
          <pc:sldMk cId="0" sldId="256"/>
        </pc:sldMkLst>
        <pc:spChg chg="mod">
          <ac:chgData name="임우창" userId="9a62f760-2f6e-4046-a551-4b43bd5261f8" providerId="ADAL" clId="{9F0736BA-48EC-43A7-B34A-62A6A6D45BF6}" dt="2020-10-27T04:53:07.853" v="114" actId="6549"/>
          <ac:spMkLst>
            <pc:docMk/>
            <pc:sldMk cId="0" sldId="256"/>
            <ac:spMk id="7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3:16.592" v="1385" actId="20577"/>
          <ac:spMkLst>
            <pc:docMk/>
            <pc:sldMk cId="0" sldId="256"/>
            <ac:spMk id="10" creationId="{C226D0E0-8FB4-4F4A-AE60-745C3ED22070}"/>
          </ac:spMkLst>
        </pc:spChg>
        <pc:spChg chg="mod">
          <ac:chgData name="임우창" userId="9a62f760-2f6e-4046-a551-4b43bd5261f8" providerId="ADAL" clId="{9F0736BA-48EC-43A7-B34A-62A6A6D45BF6}" dt="2020-10-27T04:50:25.172" v="0"/>
          <ac:spMkLst>
            <pc:docMk/>
            <pc:sldMk cId="0" sldId="256"/>
            <ac:spMk id="3074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7T04:53:13.682" v="116" actId="1076"/>
          <ac:spMkLst>
            <pc:docMk/>
            <pc:sldMk cId="0" sldId="256"/>
            <ac:spMk id="3077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7T04:53:10.526" v="115" actId="1076"/>
          <ac:picMkLst>
            <pc:docMk/>
            <pc:sldMk cId="0" sldId="256"/>
            <ac:picMk id="2" creationId="{A95C0BE7-CFA9-4709-9913-3CFDE729373F}"/>
          </ac:picMkLst>
        </pc:picChg>
        <pc:picChg chg="del">
          <ac:chgData name="임우창" userId="9a62f760-2f6e-4046-a551-4b43bd5261f8" providerId="ADAL" clId="{9F0736BA-48EC-43A7-B34A-62A6A6D45BF6}" dt="2020-10-27T04:51:02.491" v="1" actId="478"/>
          <ac:picMkLst>
            <pc:docMk/>
            <pc:sldMk cId="0" sldId="256"/>
            <ac:picMk id="3" creationId="{D5F2B7D6-7AA8-4F39-94B2-310DB9AC2469}"/>
          </ac:picMkLst>
        </pc:picChg>
      </pc:sldChg>
      <pc:sldChg chg="addSp delSp modSp mod">
        <pc:chgData name="임우창" userId="9a62f760-2f6e-4046-a551-4b43bd5261f8" providerId="ADAL" clId="{9F0736BA-48EC-43A7-B34A-62A6A6D45BF6}" dt="2020-10-27T04:57:16.158" v="373" actId="1076"/>
        <pc:sldMkLst>
          <pc:docMk/>
          <pc:sldMk cId="0" sldId="288"/>
        </pc:sldMkLst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8" creationId="{1C534E85-A019-40F9-A7F5-B931C1B7E62B}"/>
          </ac:spMkLst>
        </pc:spChg>
        <pc:spChg chg="mod">
          <ac:chgData name="임우창" userId="9a62f760-2f6e-4046-a551-4b43bd5261f8" providerId="ADAL" clId="{9F0736BA-48EC-43A7-B34A-62A6A6D45BF6}" dt="2020-10-27T04:57:09.306" v="369" actId="20577"/>
          <ac:spMkLst>
            <pc:docMk/>
            <pc:sldMk cId="0" sldId="288"/>
            <ac:spMk id="10" creationId="{6CBB45A5-BCC3-4BAB-AC69-511F8AB4D9A0}"/>
          </ac:spMkLst>
        </pc:spChg>
        <pc:spChg chg="mod">
          <ac:chgData name="임우창" userId="9a62f760-2f6e-4046-a551-4b43bd5261f8" providerId="ADAL" clId="{9F0736BA-48EC-43A7-B34A-62A6A6D45BF6}" dt="2020-10-27T04:57:14.760" v="372" actId="1076"/>
          <ac:spMkLst>
            <pc:docMk/>
            <pc:sldMk cId="0" sldId="288"/>
            <ac:spMk id="13" creationId="{9322EE5F-BFD5-42F8-9025-56AFA46D9B4B}"/>
          </ac:spMkLst>
        </pc:spChg>
        <pc:spChg chg="mod">
          <ac:chgData name="임우창" userId="9a62f760-2f6e-4046-a551-4b43bd5261f8" providerId="ADAL" clId="{9F0736BA-48EC-43A7-B34A-62A6A6D45BF6}" dt="2020-10-27T04:53:37.096" v="135"/>
          <ac:spMkLst>
            <pc:docMk/>
            <pc:sldMk cId="0" sldId="288"/>
            <ac:spMk id="4098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4102" creationId="{00000000-0000-0000-0000-000000000000}"/>
          </ac:spMkLst>
        </pc:spChg>
        <pc:grpChg chg="del">
          <ac:chgData name="임우창" userId="9a62f760-2f6e-4046-a551-4b43bd5261f8" providerId="ADAL" clId="{9F0736BA-48EC-43A7-B34A-62A6A6D45BF6}" dt="2020-10-27T04:53:38.151" v="136" actId="478"/>
          <ac:grpSpMkLst>
            <pc:docMk/>
            <pc:sldMk cId="0" sldId="288"/>
            <ac:grpSpMk id="4" creationId="{A2DF86AC-4EA7-4385-83E7-53C862D443AB}"/>
          </ac:grpSpMkLst>
        </pc:grp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5" creationId="{0A4BCF6A-E7B5-4789-8E48-48EB3D9F40EB}"/>
          </ac:picMkLst>
        </pc:pic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6" creationId="{E79F08E3-B42C-4A51-AE52-5F83BB09D9D2}"/>
          </ac:picMkLst>
        </pc:picChg>
        <pc:picChg chg="add mod">
          <ac:chgData name="임우창" userId="9a62f760-2f6e-4046-a551-4b43bd5261f8" providerId="ADAL" clId="{9F0736BA-48EC-43A7-B34A-62A6A6D45BF6}" dt="2020-10-27T04:57:16.158" v="373" actId="1076"/>
          <ac:picMkLst>
            <pc:docMk/>
            <pc:sldMk cId="0" sldId="288"/>
            <ac:picMk id="7" creationId="{4116A48C-2DE5-41A1-A855-0763DC51A748}"/>
          </ac:picMkLst>
        </pc:picChg>
        <pc:picChg chg="add mod">
          <ac:chgData name="임우창" userId="9a62f760-2f6e-4046-a551-4b43bd5261f8" providerId="ADAL" clId="{9F0736BA-48EC-43A7-B34A-62A6A6D45BF6}" dt="2020-10-27T04:57:11.637" v="370" actId="1076"/>
          <ac:picMkLst>
            <pc:docMk/>
            <pc:sldMk cId="0" sldId="288"/>
            <ac:picMk id="9" creationId="{BE0F98E1-D0CB-4350-85BA-790090CCE893}"/>
          </ac:picMkLst>
        </pc:picChg>
        <pc:picChg chg="add mod">
          <ac:chgData name="임우창" userId="9a62f760-2f6e-4046-a551-4b43bd5261f8" providerId="ADAL" clId="{9F0736BA-48EC-43A7-B34A-62A6A6D45BF6}" dt="2020-10-27T04:57:12.860" v="371" actId="1076"/>
          <ac:picMkLst>
            <pc:docMk/>
            <pc:sldMk cId="0" sldId="288"/>
            <ac:picMk id="11" creationId="{F9CDE409-E0B2-46DC-8DAA-0A0B35001433}"/>
          </ac:picMkLst>
        </pc:picChg>
      </pc:sldChg>
      <pc:sldChg chg="addSp delSp modSp mod">
        <pc:chgData name="임우창" userId="9a62f760-2f6e-4046-a551-4b43bd5261f8" providerId="ADAL" clId="{9F0736BA-48EC-43A7-B34A-62A6A6D45BF6}" dt="2020-10-27T23:47:39.086" v="491" actId="1036"/>
        <pc:sldMkLst>
          <pc:docMk/>
          <pc:sldMk cId="705373669" sldId="289"/>
        </pc:sldMkLst>
        <pc:spChg chg="mod">
          <ac:chgData name="임우창" userId="9a62f760-2f6e-4046-a551-4b43bd5261f8" providerId="ADAL" clId="{9F0736BA-48EC-43A7-B34A-62A6A6D45BF6}" dt="2020-10-27T23:47:39.086" v="491" actId="1036"/>
          <ac:spMkLst>
            <pc:docMk/>
            <pc:sldMk cId="705373669" sldId="289"/>
            <ac:spMk id="30" creationId="{186E292E-F34F-428B-AD96-5C1052E8DFF6}"/>
          </ac:spMkLst>
        </pc:spChg>
        <pc:spChg chg="mod">
          <ac:chgData name="임우창" userId="9a62f760-2f6e-4046-a551-4b43bd5261f8" providerId="ADAL" clId="{9F0736BA-48EC-43A7-B34A-62A6A6D45BF6}" dt="2020-10-27T23:47:27.467" v="478" actId="1036"/>
          <ac:spMkLst>
            <pc:docMk/>
            <pc:sldMk cId="705373669" sldId="289"/>
            <ac:spMk id="43" creationId="{EE24DCD0-E1DB-4ACA-A096-DD0C0B84CF42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705373669" sldId="289"/>
            <ac:spMk id="44" creationId="{B1E15796-345B-408A-9171-7FD98B62DA7C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705373669" sldId="289"/>
            <ac:spMk id="46" creationId="{2D94772E-3E60-41A2-A2F8-1850273F6197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705373669" sldId="289"/>
            <ac:spMk id="48" creationId="{96AABA62-6D4D-4DFE-9BF1-68BB7527478E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705373669" sldId="289"/>
            <ac:spMk id="49" creationId="{600F48B6-CD20-42C2-9CB3-1B144839F0F2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705373669" sldId="289"/>
            <ac:spMk id="51" creationId="{A1623A49-D259-4144-AB8F-9A81402A41A9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705373669" sldId="289"/>
            <ac:spMk id="52" creationId="{86E20AFE-6162-438C-A4B7-EEAF4A4002A1}"/>
          </ac:spMkLst>
        </pc:spChg>
        <pc:picChg chg="add mod">
          <ac:chgData name="임우창" userId="9a62f760-2f6e-4046-a551-4b43bd5261f8" providerId="ADAL" clId="{9F0736BA-48EC-43A7-B34A-62A6A6D45BF6}" dt="2020-10-27T04:57:53.242" v="383" actId="1076"/>
          <ac:picMkLst>
            <pc:docMk/>
            <pc:sldMk cId="705373669" sldId="289"/>
            <ac:picMk id="2" creationId="{700D7D0C-40DC-478E-950C-CBB953D28272}"/>
          </ac:picMkLst>
        </pc:picChg>
        <pc:picChg chg="add mod">
          <ac:chgData name="임우창" userId="9a62f760-2f6e-4046-a551-4b43bd5261f8" providerId="ADAL" clId="{9F0736BA-48EC-43A7-B34A-62A6A6D45BF6}" dt="2020-10-27T04:57:50.187" v="382" actId="1076"/>
          <ac:picMkLst>
            <pc:docMk/>
            <pc:sldMk cId="705373669" sldId="289"/>
            <ac:picMk id="3" creationId="{2F1EBC27-C84F-4F40-9B48-941558571A7D}"/>
          </ac:picMkLst>
        </pc:picChg>
        <pc:picChg chg="add mod">
          <ac:chgData name="임우창" userId="9a62f760-2f6e-4046-a551-4b43bd5261f8" providerId="ADAL" clId="{9F0736BA-48EC-43A7-B34A-62A6A6D45BF6}" dt="2020-10-27T04:58:56.620" v="450" actId="1076"/>
          <ac:picMkLst>
            <pc:docMk/>
            <pc:sldMk cId="705373669" sldId="289"/>
            <ac:picMk id="4" creationId="{1017B16C-BDFA-4F99-ADD6-36D5C0EBE65D}"/>
          </ac:picMkLst>
        </pc:picChg>
        <pc:picChg chg="del">
          <ac:chgData name="임우창" userId="9a62f760-2f6e-4046-a551-4b43bd5261f8" providerId="ADAL" clId="{9F0736BA-48EC-43A7-B34A-62A6A6D45BF6}" dt="2020-10-27T04:57:21.975" v="374" actId="478"/>
          <ac:picMkLst>
            <pc:docMk/>
            <pc:sldMk cId="705373669" sldId="289"/>
            <ac:picMk id="6" creationId="{D3FA56BD-9036-44C0-B159-F73AB274E5A1}"/>
          </ac:picMkLst>
        </pc:picChg>
        <pc:picChg chg="del">
          <ac:chgData name="임우창" userId="9a62f760-2f6e-4046-a551-4b43bd5261f8" providerId="ADAL" clId="{9F0736BA-48EC-43A7-B34A-62A6A6D45BF6}" dt="2020-10-27T04:58:54.272" v="449" actId="478"/>
          <ac:picMkLst>
            <pc:docMk/>
            <pc:sldMk cId="705373669" sldId="289"/>
            <ac:picMk id="11" creationId="{C16FDD42-83A9-4825-9950-FC472CA27FB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7:27.016" v="1563" actId="20577"/>
        <pc:sldMkLst>
          <pc:docMk/>
          <pc:sldMk cId="1873204603" sldId="293"/>
        </pc:sldMkLst>
        <pc:spChg chg="mod">
          <ac:chgData name="임우창" userId="9a62f760-2f6e-4046-a551-4b43bd5261f8" providerId="ADAL" clId="{9F0736BA-48EC-43A7-B34A-62A6A6D45BF6}" dt="2020-10-28T03:57:27.016" v="1563" actId="20577"/>
          <ac:spMkLst>
            <pc:docMk/>
            <pc:sldMk cId="1873204603" sldId="293"/>
            <ac:spMk id="12293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1873204603" sldId="293"/>
            <ac:picMk id="2" creationId="{E13FF4E7-32F7-4848-99B6-DB47A4970095}"/>
          </ac:picMkLst>
        </pc:pic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1873204603" sldId="293"/>
            <ac:picMk id="3" creationId="{8829211D-5737-4CB8-B02D-E08DDBB2C95D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1873204603" sldId="293"/>
            <ac:picMk id="4" creationId="{F25FA1FE-6E5C-4F80-B8C1-015C5C177DD4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1873204603" sldId="293"/>
            <ac:picMk id="5" creationId="{383039B5-73B6-4EA1-BEAA-E431531203C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4:00:04.492" v="1576" actId="1076"/>
        <pc:sldMkLst>
          <pc:docMk/>
          <pc:sldMk cId="1041709431" sldId="296"/>
        </pc:sldMkLst>
        <pc:spChg chg="del mod">
          <ac:chgData name="임우창" userId="9a62f760-2f6e-4046-a551-4b43bd5261f8" providerId="ADAL" clId="{9F0736BA-48EC-43A7-B34A-62A6A6D45BF6}" dt="2020-10-28T00:06:25.465" v="566" actId="478"/>
          <ac:spMkLst>
            <pc:docMk/>
            <pc:sldMk cId="1041709431" sldId="296"/>
            <ac:spMk id="11" creationId="{C8A39C98-E276-44B7-AAC0-64FBDFC8F552}"/>
          </ac:spMkLst>
        </pc:spChg>
        <pc:spChg chg="del mod">
          <ac:chgData name="임우창" userId="9a62f760-2f6e-4046-a551-4b43bd5261f8" providerId="ADAL" clId="{9F0736BA-48EC-43A7-B34A-62A6A6D45BF6}" dt="2020-10-28T00:07:02.192" v="572" actId="478"/>
          <ac:spMkLst>
            <pc:docMk/>
            <pc:sldMk cId="1041709431" sldId="296"/>
            <ac:spMk id="13" creationId="{AFFF1184-7E5C-4FB9-96B1-529B6718F186}"/>
          </ac:spMkLst>
        </pc:spChg>
        <pc:spChg chg="del">
          <ac:chgData name="임우창" userId="9a62f760-2f6e-4046-a551-4b43bd5261f8" providerId="ADAL" clId="{9F0736BA-48EC-43A7-B34A-62A6A6D45BF6}" dt="2020-10-28T00:04:06.992" v="510" actId="478"/>
          <ac:spMkLst>
            <pc:docMk/>
            <pc:sldMk cId="1041709431" sldId="296"/>
            <ac:spMk id="15" creationId="{898249CE-C29C-43FF-8B4C-D23FD34A29C0}"/>
          </ac:spMkLst>
        </pc:spChg>
        <pc:spChg chg="mod">
          <ac:chgData name="임우창" userId="9a62f760-2f6e-4046-a551-4b43bd5261f8" providerId="ADAL" clId="{9F0736BA-48EC-43A7-B34A-62A6A6D45BF6}" dt="2020-10-28T03:58:38.830" v="1570" actId="16959"/>
          <ac:spMkLst>
            <pc:docMk/>
            <pc:sldMk cId="1041709431" sldId="296"/>
            <ac:spMk id="717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5:11.801" v="1498" actId="20577"/>
          <ac:spMkLst>
            <pc:docMk/>
            <pc:sldMk cId="1041709431" sldId="296"/>
            <ac:spMk id="7172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0:16:02.319" v="575" actId="1076"/>
          <ac:picMkLst>
            <pc:docMk/>
            <pc:sldMk cId="1041709431" sldId="296"/>
            <ac:picMk id="2" creationId="{733C632F-AC69-4D6F-A4AC-4E88D9C81667}"/>
          </ac:picMkLst>
        </pc:picChg>
        <pc:picChg chg="add mod">
          <ac:chgData name="임우창" userId="9a62f760-2f6e-4046-a551-4b43bd5261f8" providerId="ADAL" clId="{9F0736BA-48EC-43A7-B34A-62A6A6D45BF6}" dt="2020-10-27T23:56:53.044" v="503" actId="1076"/>
          <ac:picMkLst>
            <pc:docMk/>
            <pc:sldMk cId="1041709431" sldId="296"/>
            <ac:picMk id="3" creationId="{8449714C-CB97-46F9-B59F-11ADC1AB2CF5}"/>
          </ac:picMkLst>
        </pc:picChg>
        <pc:picChg chg="del">
          <ac:chgData name="임우창" userId="9a62f760-2f6e-4046-a551-4b43bd5261f8" providerId="ADAL" clId="{9F0736BA-48EC-43A7-B34A-62A6A6D45BF6}" dt="2020-10-27T23:56:10.348" v="493" actId="478"/>
          <ac:picMkLst>
            <pc:docMk/>
            <pc:sldMk cId="1041709431" sldId="296"/>
            <ac:picMk id="4" creationId="{2D31396E-F30A-4439-9E9D-C76AD2E08F30}"/>
          </ac:picMkLst>
        </pc:picChg>
        <pc:picChg chg="del">
          <ac:chgData name="임우창" userId="9a62f760-2f6e-4046-a551-4b43bd5261f8" providerId="ADAL" clId="{9F0736BA-48EC-43A7-B34A-62A6A6D45BF6}" dt="2020-10-27T23:56:09.543" v="492" actId="478"/>
          <ac:picMkLst>
            <pc:docMk/>
            <pc:sldMk cId="1041709431" sldId="296"/>
            <ac:picMk id="6" creationId="{B743913F-DE40-45CD-B5CB-3BFD7BF853AB}"/>
          </ac:picMkLst>
        </pc:picChg>
        <pc:picChg chg="del">
          <ac:chgData name="임우창" userId="9a62f760-2f6e-4046-a551-4b43bd5261f8" providerId="ADAL" clId="{9F0736BA-48EC-43A7-B34A-62A6A6D45BF6}" dt="2020-10-27T23:56:11.300" v="494" actId="478"/>
          <ac:picMkLst>
            <pc:docMk/>
            <pc:sldMk cId="1041709431" sldId="296"/>
            <ac:picMk id="7" creationId="{0AECCF46-B136-43AA-A29E-F0E5B66884A7}"/>
          </ac:picMkLst>
        </pc:picChg>
        <pc:picChg chg="add del mod">
          <ac:chgData name="임우창" userId="9a62f760-2f6e-4046-a551-4b43bd5261f8" providerId="ADAL" clId="{9F0736BA-48EC-43A7-B34A-62A6A6D45BF6}" dt="2020-10-28T03:59:57.344" v="1571" actId="478"/>
          <ac:picMkLst>
            <pc:docMk/>
            <pc:sldMk cId="1041709431" sldId="296"/>
            <ac:picMk id="8" creationId="{F4E463BC-0EDE-4274-8DE0-A2DD59BC444B}"/>
          </ac:picMkLst>
        </pc:picChg>
        <pc:picChg chg="add mod">
          <ac:chgData name="임우창" userId="9a62f760-2f6e-4046-a551-4b43bd5261f8" providerId="ADAL" clId="{9F0736BA-48EC-43A7-B34A-62A6A6D45BF6}" dt="2020-10-28T00:16:31.647" v="607" actId="1076"/>
          <ac:picMkLst>
            <pc:docMk/>
            <pc:sldMk cId="1041709431" sldId="296"/>
            <ac:picMk id="9" creationId="{C8E56384-72A3-498D-9B24-59706578FAB3}"/>
          </ac:picMkLst>
        </pc:picChg>
        <pc:picChg chg="add mod">
          <ac:chgData name="임우창" userId="9a62f760-2f6e-4046-a551-4b43bd5261f8" providerId="ADAL" clId="{9F0736BA-48EC-43A7-B34A-62A6A6D45BF6}" dt="2020-10-28T04:00:04.492" v="1576" actId="1076"/>
          <ac:picMkLst>
            <pc:docMk/>
            <pc:sldMk cId="1041709431" sldId="296"/>
            <ac:picMk id="17" creationId="{E64FA642-6B16-4D91-A9EC-3E4D0B0E0EEB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5:16.640" v="1510" actId="20577"/>
        <pc:sldMkLst>
          <pc:docMk/>
          <pc:sldMk cId="1449279142" sldId="297"/>
        </pc:sldMkLst>
        <pc:spChg chg="del">
          <ac:chgData name="임우창" userId="9a62f760-2f6e-4046-a551-4b43bd5261f8" providerId="ADAL" clId="{9F0736BA-48EC-43A7-B34A-62A6A6D45BF6}" dt="2020-10-28T00:17:28.209" v="726" actId="478"/>
          <ac:spMkLst>
            <pc:docMk/>
            <pc:sldMk cId="1449279142" sldId="297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3:55:16.640" v="1510" actId="20577"/>
          <ac:spMkLst>
            <pc:docMk/>
            <pc:sldMk cId="1449279142" sldId="297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18:06.247" v="735" actId="6549"/>
          <ac:spMkLst>
            <pc:docMk/>
            <pc:sldMk cId="1449279142" sldId="297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17:24.604" v="723" actId="478"/>
          <ac:picMkLst>
            <pc:docMk/>
            <pc:sldMk cId="1449279142" sldId="297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17:27.532" v="725" actId="478"/>
          <ac:picMkLst>
            <pc:docMk/>
            <pc:sldMk cId="1449279142" sldId="297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0:17:44.739" v="733" actId="1076"/>
          <ac:picMkLst>
            <pc:docMk/>
            <pc:sldMk cId="1449279142" sldId="297"/>
            <ac:picMk id="4" creationId="{FD5DC422-8BFA-4661-8AF9-F644A33C49AC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5" creationId="{A4DB5F18-DA32-4FB5-A21A-48A556DA58A1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6" creationId="{18B48DE7-1CD4-41CA-8040-DC654B3D0A08}"/>
          </ac:picMkLst>
        </pc:picChg>
        <pc:picChg chg="del">
          <ac:chgData name="임우창" userId="9a62f760-2f6e-4046-a551-4b43bd5261f8" providerId="ADAL" clId="{9F0736BA-48EC-43A7-B34A-62A6A6D45BF6}" dt="2020-10-28T00:17:29.307" v="727" actId="478"/>
          <ac:picMkLst>
            <pc:docMk/>
            <pc:sldMk cId="1449279142" sldId="297"/>
            <ac:picMk id="13" creationId="{ADE6B759-B5E7-46F6-A95F-229EB49E6CC7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3:05.363" v="1181" actId="5793"/>
        <pc:sldMkLst>
          <pc:docMk/>
          <pc:sldMk cId="1104172415" sldId="299"/>
        </pc:sldMkLst>
        <pc:spChg chg="mod">
          <ac:chgData name="임우창" userId="9a62f760-2f6e-4046-a551-4b43bd5261f8" providerId="ADAL" clId="{9F0736BA-48EC-43A7-B34A-62A6A6D45BF6}" dt="2020-10-28T01:43:05.363" v="1181" actId="5793"/>
          <ac:spMkLst>
            <pc:docMk/>
            <pc:sldMk cId="1104172415" sldId="299"/>
            <ac:spMk id="20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8T01:39:09.694" v="938" actId="478"/>
          <ac:spMkLst>
            <pc:docMk/>
            <pc:sldMk cId="1104172415" sldId="299"/>
            <ac:spMk id="2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1:39:01.329" v="937" actId="255"/>
          <ac:spMkLst>
            <pc:docMk/>
            <pc:sldMk cId="1104172415" sldId="299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2" creationId="{5F5395B5-2A48-42CC-BBEA-78932EE48276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3" creationId="{FADE9CDC-872D-451E-A633-B7A13CC310F5}"/>
          </ac:picMkLst>
        </pc:picChg>
        <pc:picChg chg="add mod">
          <ac:chgData name="임우창" userId="9a62f760-2f6e-4046-a551-4b43bd5261f8" providerId="ADAL" clId="{9F0736BA-48EC-43A7-B34A-62A6A6D45BF6}" dt="2020-10-28T01:41:59.939" v="1067" actId="14100"/>
          <ac:picMkLst>
            <pc:docMk/>
            <pc:sldMk cId="1104172415" sldId="299"/>
            <ac:picMk id="4" creationId="{DB4DF9F5-69F8-458B-B343-F5350E93AD15}"/>
          </ac:picMkLst>
        </pc:picChg>
        <pc:picChg chg="add mod">
          <ac:chgData name="임우창" userId="9a62f760-2f6e-4046-a551-4b43bd5261f8" providerId="ADAL" clId="{9F0736BA-48EC-43A7-B34A-62A6A6D45BF6}" dt="2020-10-28T01:42:54.126" v="1174" actId="1076"/>
          <ac:picMkLst>
            <pc:docMk/>
            <pc:sldMk cId="1104172415" sldId="299"/>
            <ac:picMk id="5" creationId="{8DDED8FA-4ACA-4733-BA6E-4B6909BEF335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6" creationId="{956AA707-46A4-4E56-9B57-16D5AE04D69A}"/>
          </ac:picMkLst>
        </pc:picChg>
        <pc:picChg chg="add mod">
          <ac:chgData name="임우창" userId="9a62f760-2f6e-4046-a551-4b43bd5261f8" providerId="ADAL" clId="{9F0736BA-48EC-43A7-B34A-62A6A6D45BF6}" dt="2020-10-28T01:40:39.676" v="997" actId="1076"/>
          <ac:picMkLst>
            <pc:docMk/>
            <pc:sldMk cId="1104172415" sldId="299"/>
            <ac:picMk id="7" creationId="{3A1A4DDF-B340-41AD-A4FE-D4192CCCEEEC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5:12.639" v="1279" actId="20577"/>
        <pc:sldMkLst>
          <pc:docMk/>
          <pc:sldMk cId="4287845986" sldId="300"/>
        </pc:sldMkLst>
        <pc:spChg chg="del">
          <ac:chgData name="임우창" userId="9a62f760-2f6e-4046-a551-4b43bd5261f8" providerId="ADAL" clId="{9F0736BA-48EC-43A7-B34A-62A6A6D45BF6}" dt="2020-10-28T01:43:16.640" v="1183" actId="478"/>
          <ac:spMkLst>
            <pc:docMk/>
            <pc:sldMk cId="4287845986" sldId="300"/>
            <ac:spMk id="13" creationId="{792154D6-D213-4CEB-BE26-FE1AC14BD2FC}"/>
          </ac:spMkLst>
        </pc:spChg>
        <pc:spChg chg="mod">
          <ac:chgData name="임우창" userId="9a62f760-2f6e-4046-a551-4b43bd5261f8" providerId="ADAL" clId="{9F0736BA-48EC-43A7-B34A-62A6A6D45BF6}" dt="2020-10-28T01:45:12.639" v="1279" actId="20577"/>
          <ac:spMkLst>
            <pc:docMk/>
            <pc:sldMk cId="4287845986" sldId="300"/>
            <ac:spMk id="20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1:43:59.082" v="1194" actId="1076"/>
          <ac:picMkLst>
            <pc:docMk/>
            <pc:sldMk cId="4287845986" sldId="300"/>
            <ac:picMk id="2" creationId="{061E0243-ADE7-434C-B562-8883052D85F7}"/>
          </ac:picMkLst>
        </pc:picChg>
        <pc:picChg chg="add mod">
          <ac:chgData name="임우창" userId="9a62f760-2f6e-4046-a551-4b43bd5261f8" providerId="ADAL" clId="{9F0736BA-48EC-43A7-B34A-62A6A6D45BF6}" dt="2020-10-28T01:44:39.507" v="1257" actId="1076"/>
          <ac:picMkLst>
            <pc:docMk/>
            <pc:sldMk cId="4287845986" sldId="300"/>
            <ac:picMk id="3" creationId="{FF9A9C1B-A100-4A30-ADCA-4F8D284B4891}"/>
          </ac:picMkLst>
        </pc:picChg>
        <pc:picChg chg="del">
          <ac:chgData name="임우창" userId="9a62f760-2f6e-4046-a551-4b43bd5261f8" providerId="ADAL" clId="{9F0736BA-48EC-43A7-B34A-62A6A6D45BF6}" dt="2020-10-28T01:43:15.730" v="1182" actId="478"/>
          <ac:picMkLst>
            <pc:docMk/>
            <pc:sldMk cId="4287845986" sldId="300"/>
            <ac:picMk id="4" creationId="{D52CD736-CC7B-4216-B012-9649E476E179}"/>
          </ac:picMkLst>
        </pc:picChg>
        <pc:picChg chg="del">
          <ac:chgData name="임우창" userId="9a62f760-2f6e-4046-a551-4b43bd5261f8" providerId="ADAL" clId="{9F0736BA-48EC-43A7-B34A-62A6A6D45BF6}" dt="2020-10-28T01:43:18.521" v="1184" actId="478"/>
          <ac:picMkLst>
            <pc:docMk/>
            <pc:sldMk cId="4287845986" sldId="300"/>
            <ac:picMk id="5" creationId="{33B6C865-D3F2-49FD-97C2-6068C7A77878}"/>
          </ac:picMkLst>
        </pc:picChg>
        <pc:picChg chg="del">
          <ac:chgData name="임우창" userId="9a62f760-2f6e-4046-a551-4b43bd5261f8" providerId="ADAL" clId="{9F0736BA-48EC-43A7-B34A-62A6A6D45BF6}" dt="2020-10-28T01:43:19.049" v="1185" actId="478"/>
          <ac:picMkLst>
            <pc:docMk/>
            <pc:sldMk cId="4287845986" sldId="300"/>
            <ac:picMk id="7" creationId="{B0E88029-C8C4-4EE5-A659-429DF0B0FD60}"/>
          </ac:picMkLst>
        </pc:picChg>
      </pc:sldChg>
      <pc:sldChg chg="new del">
        <pc:chgData name="임우창" userId="9a62f760-2f6e-4046-a551-4b43bd5261f8" providerId="ADAL" clId="{9F0736BA-48EC-43A7-B34A-62A6A6D45BF6}" dt="2020-10-27T04:53:51.839" v="140" actId="2696"/>
        <pc:sldMkLst>
          <pc:docMk/>
          <pc:sldMk cId="2238519815" sldId="301"/>
        </pc:sldMkLst>
      </pc:sldChg>
      <pc:sldChg chg="addSp delSp modSp add mod">
        <pc:chgData name="임우창" userId="9a62f760-2f6e-4046-a551-4b43bd5261f8" providerId="ADAL" clId="{9F0736BA-48EC-43A7-B34A-62A6A6D45BF6}" dt="2020-10-28T01:00:38.016" v="935" actId="20577"/>
        <pc:sldMkLst>
          <pc:docMk/>
          <pc:sldMk cId="3066439532" sldId="301"/>
        </pc:sldMkLst>
        <pc:spChg chg="del">
          <ac:chgData name="임우창" userId="9a62f760-2f6e-4046-a551-4b43bd5261f8" providerId="ADAL" clId="{9F0736BA-48EC-43A7-B34A-62A6A6D45BF6}" dt="2020-10-28T00:58:50.952" v="873" actId="478"/>
          <ac:spMkLst>
            <pc:docMk/>
            <pc:sldMk cId="3066439532" sldId="301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1:00:38.016" v="935" actId="20577"/>
          <ac:spMkLst>
            <pc:docMk/>
            <pc:sldMk cId="3066439532" sldId="301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59:11.369" v="875" actId="255"/>
          <ac:spMkLst>
            <pc:docMk/>
            <pc:sldMk cId="3066439532" sldId="301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58:47.489" v="870" actId="478"/>
          <ac:picMkLst>
            <pc:docMk/>
            <pc:sldMk cId="3066439532" sldId="301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58:50.337" v="872" actId="478"/>
          <ac:picMkLst>
            <pc:docMk/>
            <pc:sldMk cId="3066439532" sldId="301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1:00:13.908" v="896" actId="1076"/>
          <ac:picMkLst>
            <pc:docMk/>
            <pc:sldMk cId="3066439532" sldId="301"/>
            <ac:picMk id="4" creationId="{411D3EDF-CE49-44FA-B5FF-E73F8FE773BB}"/>
          </ac:picMkLst>
        </pc:picChg>
        <pc:picChg chg="del">
          <ac:chgData name="임우창" userId="9a62f760-2f6e-4046-a551-4b43bd5261f8" providerId="ADAL" clId="{9F0736BA-48EC-43A7-B34A-62A6A6D45BF6}" dt="2020-10-28T00:59:16.705" v="876" actId="478"/>
          <ac:picMkLst>
            <pc:docMk/>
            <pc:sldMk cId="3066439532" sldId="301"/>
            <ac:picMk id="13" creationId="{ADE6B759-B5E7-46F6-A95F-229EB49E6CC7}"/>
          </ac:picMkLst>
        </pc:picChg>
      </pc:sldChg>
    </pc:docChg>
  </pc:docChgLst>
  <pc:docChgLst>
    <pc:chgData name="임우창" userId="9a62f760-2f6e-4046-a551-4b43bd5261f8" providerId="ADAL" clId="{B77FDE04-627B-4E91-8271-769EEC3F1004}"/>
    <pc:docChg chg="modSld">
      <pc:chgData name="임우창" userId="9a62f760-2f6e-4046-a551-4b43bd5261f8" providerId="ADAL" clId="{B77FDE04-627B-4E91-8271-769EEC3F1004}" dt="2020-09-21T07:28:37.524" v="1" actId="1076"/>
      <pc:docMkLst>
        <pc:docMk/>
      </pc:docMkLst>
      <pc:sldChg chg="modSp">
        <pc:chgData name="임우창" userId="9a62f760-2f6e-4046-a551-4b43bd5261f8" providerId="ADAL" clId="{B77FDE04-627B-4E91-8271-769EEC3F1004}" dt="2020-09-21T07:28:37.524" v="1" actId="1076"/>
        <pc:sldMkLst>
          <pc:docMk/>
          <pc:sldMk cId="0" sldId="256"/>
        </pc:sldMkLst>
        <pc:spChg chg="mod">
          <ac:chgData name="임우창" userId="9a62f760-2f6e-4046-a551-4b43bd5261f8" providerId="ADAL" clId="{B77FDE04-627B-4E91-8271-769EEC3F1004}" dt="2020-09-21T07:28:37.524" v="1" actId="1076"/>
          <ac:spMkLst>
            <pc:docMk/>
            <pc:sldMk cId="0" sldId="256"/>
            <ac:spMk id="30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5714B289-F87F-44F2-9EE2-DD5278191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8433D29-5E2A-40C2-8469-A74AD2C522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89ECDA-A462-4AC3-BF67-6B4A21F50CDA}" type="datetimeFigureOut">
              <a:rPr lang="en-US"/>
              <a:pPr>
                <a:defRPr/>
              </a:pPr>
              <a:t>4/20/2023</a:t>
            </a:fld>
            <a:endParaRPr 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BB1A062F-89E5-46CF-A122-F13860C923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FC88A974-41D6-438D-8835-52A79F931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  <a:endParaRPr lang="en-US" noProof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0356AEB-175B-4988-A803-35F7DF3F96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3EFBF7D-97A1-4EDE-8E41-7DFC11804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5BC57E2-1991-4ED7-B604-B53F809BC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20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55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25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1AA1-8A48-480C-86B8-F0F4F18A14EE}" type="datetimeFigureOut">
              <a:rPr lang="ko-KR" altLang="en-US"/>
              <a:pPr>
                <a:defRPr/>
              </a:pPr>
              <a:t>2023-04-20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939F5-AFB7-4AB5-B2DB-7BE6473A773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20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9C9E-14B4-4469-8B16-3EBB4393687A}" type="datetimeFigureOut">
              <a:rPr lang="ko-KR" altLang="en-US"/>
              <a:pPr>
                <a:defRPr/>
              </a:pPr>
              <a:t>2023-04-20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1A32-09EB-486B-99C3-3BE0F2B9B81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8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DFF1-7E37-4317-8892-C4769D884FC6}" type="datetimeFigureOut">
              <a:rPr lang="ko-KR" altLang="en-US"/>
              <a:pPr>
                <a:defRPr/>
              </a:pPr>
              <a:t>2023-04-20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4D02-B0C1-45D5-B995-E4312B230D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40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87228-F53B-4EC7-9DEC-CE1C19E84704}" type="datetimeFigureOut">
              <a:rPr lang="ko-KR" altLang="en-US"/>
              <a:pPr>
                <a:defRPr/>
              </a:pPr>
              <a:t>2023-04-20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8B663-FDD2-4041-B334-FBFD19399B5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7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0D85D-1CFD-45BC-A7A5-2A02AFECA23E}" type="datetimeFigureOut">
              <a:rPr lang="ko-KR" altLang="en-US"/>
              <a:pPr>
                <a:defRPr/>
              </a:pPr>
              <a:t>2023-04-20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E26CF-5360-4D40-87B9-E293FAFAC3C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404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E2D70-E5FB-4E12-B8F8-C31654CA1F0B}" type="datetimeFigureOut">
              <a:rPr lang="ko-KR" altLang="en-US"/>
              <a:pPr>
                <a:defRPr/>
              </a:pPr>
              <a:t>2023-04-20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BA7FF-B1CC-49BD-9AA0-1113356FF5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55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76AD-D1A2-45DC-8001-CE2E564DA322}" type="datetimeFigureOut">
              <a:rPr lang="ko-KR" altLang="en-US"/>
              <a:pPr>
                <a:defRPr/>
              </a:pPr>
              <a:t>2023-04-20</a:t>
            </a:fld>
            <a:endParaRPr lang="ko-KR" altLang="en-US"/>
          </a:p>
        </p:txBody>
      </p:sp>
      <p:sp>
        <p:nvSpPr>
          <p:cNvPr id="8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83D71-16D9-4E26-936C-8F84478928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32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68B8-E793-4276-BA63-26BE4E44921C}" type="datetimeFigureOut">
              <a:rPr lang="ko-KR" altLang="en-US"/>
              <a:pPr>
                <a:defRPr/>
              </a:pPr>
              <a:t>2023-04-20</a:t>
            </a:fld>
            <a:endParaRPr lang="ko-KR" altLang="en-US"/>
          </a:p>
        </p:txBody>
      </p:sp>
      <p:sp>
        <p:nvSpPr>
          <p:cNvPr id="4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69F9-CD0C-41EE-AA6D-2E32A04D6FE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71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3F24A-7A10-4397-9C0A-6315F765D897}" type="datetimeFigureOut">
              <a:rPr lang="ko-KR" altLang="en-US"/>
              <a:pPr>
                <a:defRPr/>
              </a:pPr>
              <a:t>2023-04-20</a:t>
            </a:fld>
            <a:endParaRPr lang="ko-KR" altLang="en-US"/>
          </a:p>
        </p:txBody>
      </p:sp>
      <p:sp>
        <p:nvSpPr>
          <p:cNvPr id="3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614DB-E5EB-459C-8AEC-DF006740AF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7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3383-BADD-4560-9683-A02F3F9429BD}" type="datetimeFigureOut">
              <a:rPr lang="ko-KR" altLang="en-US"/>
              <a:pPr>
                <a:defRPr/>
              </a:pPr>
              <a:t>2023-04-20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20E74-6893-41C6-B763-F9D1763063D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897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D596-4C46-44C7-838F-C54FCE31D23C}" type="datetimeFigureOut">
              <a:rPr lang="ko-KR" altLang="en-US"/>
              <a:pPr>
                <a:defRPr/>
              </a:pPr>
              <a:t>2023-04-20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A94B4-F6D4-40C5-B64F-B8E5CB642FD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85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3B2C50-C1D5-4A55-A041-1C1F33134B8C}" type="datetimeFigureOut">
              <a:rPr lang="ko-KR" altLang="en-US"/>
              <a:pPr>
                <a:defRPr/>
              </a:pPr>
              <a:t>2023-04-20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63FA27EB-5D7B-43FA-934A-6F677FA4F7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9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10.png"/><Relationship Id="rId7" Type="http://schemas.openxmlformats.org/officeDocument/2006/relationships/image" Target="../media/image15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0.png"/><Relationship Id="rId4" Type="http://schemas.openxmlformats.org/officeDocument/2006/relationships/image" Target="../media/image1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47625" y="272827"/>
            <a:ext cx="90963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In-Vivo Firing Activities in A Spiking Neural Network of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The Basal Ganglia  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4140200" y="1064915"/>
            <a:ext cx="4892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S.-Y. Kim and W. Lim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Institute for Computational Neuroscience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Daegu National University of Education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lang="en-US" altLang="en-US" sz="1800">
              <a:ea typeface="굴림" panose="020B0600000101010101" pitchFamily="50" charset="-127"/>
            </a:endParaRPr>
          </a:p>
        </p:txBody>
      </p:sp>
      <p:sp>
        <p:nvSpPr>
          <p:cNvPr id="3077" name="TextBox 15"/>
          <p:cNvSpPr txBox="1">
            <a:spLocks noChangeArrowheads="1"/>
          </p:cNvSpPr>
          <p:nvPr/>
        </p:nvSpPr>
        <p:spPr bwMode="auto">
          <a:xfrm>
            <a:off x="35495" y="2165375"/>
            <a:ext cx="8948737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ea typeface="굴림" panose="020B0600000101010101" pitchFamily="50" charset="-127"/>
                <a:sym typeface="Symbol"/>
              </a:rPr>
              <a:t>Basal Ganglia (BG)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r>
              <a:rPr kumimoji="0" lang="en-US" altLang="ko-KR" sz="1600" b="1" dirty="0">
                <a:ea typeface="굴림" panose="020B0600000101010101" pitchFamily="50" charset="-127"/>
                <a:sym typeface="Symbol" panose="05050102010706020507" pitchFamily="18" charset="2"/>
              </a:rPr>
              <a:t>   </a:t>
            </a:r>
            <a:r>
              <a:rPr lang="en-US" sz="1600" b="1" dirty="0"/>
              <a:t> BG:  </a:t>
            </a:r>
            <a:r>
              <a:rPr lang="en-US" sz="1600" dirty="0"/>
              <a:t>A group of subcortical deep-lying nuclei (“dark basement” of the brain)</a:t>
            </a:r>
          </a:p>
          <a:p>
            <a:pPr>
              <a:buNone/>
            </a:pPr>
            <a:r>
              <a:rPr lang="en-US" sz="1600" dirty="0"/>
              <a:t>          </a:t>
            </a:r>
            <a:r>
              <a:rPr lang="en-US" sz="1600" b="1" dirty="0"/>
              <a:t>-</a:t>
            </a:r>
            <a:r>
              <a:rPr lang="en-US" sz="1600" dirty="0"/>
              <a:t> </a:t>
            </a:r>
            <a:r>
              <a:rPr lang="en-US" sz="1600" b="1" dirty="0"/>
              <a:t>A variety of functions for motor and cognition</a:t>
            </a:r>
          </a:p>
          <a:p>
            <a:pPr>
              <a:buNone/>
            </a:pPr>
            <a:r>
              <a:rPr lang="en-US" sz="1600" dirty="0"/>
              <a:t>             - Control of voluntary movement </a:t>
            </a:r>
          </a:p>
          <a:p>
            <a:pPr>
              <a:buNone/>
            </a:pPr>
            <a:r>
              <a:rPr lang="en-US" sz="1600" dirty="0"/>
              <a:t>             - Important roles in cognitive processes (e.g., action selection, motor planning)</a:t>
            </a:r>
          </a:p>
          <a:p>
            <a:pPr>
              <a:buNone/>
            </a:pPr>
            <a:endParaRPr lang="en-US" sz="1000" dirty="0"/>
          </a:p>
          <a:p>
            <a:pPr>
              <a:buNone/>
            </a:pPr>
            <a:r>
              <a:rPr lang="en-US" sz="1600" dirty="0"/>
              <a:t>          </a:t>
            </a:r>
            <a:r>
              <a:rPr lang="en-US" sz="1600" b="1" dirty="0"/>
              <a:t>- Dysfunction</a:t>
            </a:r>
            <a:r>
              <a:rPr lang="en-US" sz="1600" dirty="0"/>
              <a:t>: </a:t>
            </a:r>
          </a:p>
          <a:p>
            <a:pPr>
              <a:buNone/>
            </a:pPr>
            <a:r>
              <a:rPr lang="en-US" sz="1600" dirty="0"/>
              <a:t>              e.g., Parkinson’s disease (PD) (neurodegenerative disease):  </a:t>
            </a:r>
          </a:p>
          <a:p>
            <a:pPr>
              <a:buNone/>
            </a:pPr>
            <a:r>
              <a:rPr lang="en-US" sz="1600" dirty="0"/>
              <a:t>                    Motor deficits such as slowed movement (bradykinesia), rigidity, and tremor</a:t>
            </a:r>
          </a:p>
          <a:p>
            <a:pPr>
              <a:buNone/>
            </a:pPr>
            <a:r>
              <a:rPr lang="en-US" sz="1600" dirty="0"/>
              <a:t>                    Cognitive deficit: dementia 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>
              <a:buNone/>
            </a:pP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1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C226D0E0-8FB4-4F4A-AE60-745C3ED22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301208"/>
            <a:ext cx="894873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 Purpose of Our Study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</a:t>
            </a: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Studying in-vivo firing activities in a spiking neural network of the 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   BG, composed of the striatal cells (D1/D2 SPNs) and the STNs (input nuclei), </a:t>
            </a:r>
          </a:p>
          <a:p>
            <a:pPr latinLnBrk="0">
              <a:spcBef>
                <a:spcPct val="0"/>
              </a:spcBef>
              <a:buNone/>
            </a:pP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   the </a:t>
            </a:r>
            <a:r>
              <a:rPr kumimoji="0" lang="en-US" altLang="ko-KR" sz="1800" dirty="0" err="1">
                <a:ea typeface="굴림" panose="020B0600000101010101" pitchFamily="50" charset="-127"/>
                <a:sym typeface="Symbol" panose="05050102010706020507" pitchFamily="18" charset="2"/>
              </a:rPr>
              <a:t>SNr</a:t>
            </a:r>
            <a:r>
              <a:rPr kumimoji="0" lang="en-US" altLang="ko-KR" sz="1800" dirty="0">
                <a:ea typeface="굴림" panose="020B0600000101010101" pitchFamily="50" charset="-127"/>
                <a:sym typeface="Symbol" panose="05050102010706020507" pitchFamily="18" charset="2"/>
              </a:rPr>
              <a:t> (output nucleus), and the GP (intermediate control nucleus)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   </a:t>
            </a:r>
            <a:endParaRPr kumimoji="0" lang="en-US" altLang="ko-KR" sz="18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9042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Current Source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𝑆𝑁𝑟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𝑏𝑎𝑐𝑘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;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b="0" i="1" smtClean="0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=292 </m:t>
                    </m:r>
                    <m:r>
                      <m:rPr>
                        <m:sty m:val="p"/>
                      </m:rPr>
                      <a:rPr lang="en-US" altLang="ko-KR" sz="1500" b="0" i="0" smtClean="0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pA</m:t>
                    </m:r>
                  </m:oMath>
                </a14:m>
                <a:r>
                  <a:rPr kumimoji="0" lang="en-US" altLang="ko-KR" sz="15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=25.5 </m:t>
                    </m:r>
                    <m:r>
                      <m:rPr>
                        <m:sty m:val="p"/>
                      </m:rPr>
                      <a:rPr lang="en-US" altLang="ko-KR" sz="15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Hz</m:t>
                    </m:r>
                  </m:oMath>
                </a14:m>
                <a:endParaRPr kumimoji="0" lang="en-US" altLang="ko-KR" sz="15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800" b="1" dirty="0">
                    <a:sym typeface="Symbol" panose="05050102010706020507" pitchFamily="18" charset="2"/>
                  </a:rPr>
                  <a:t> Synaptic Inputs to the </a:t>
                </a:r>
                <a:r>
                  <a:rPr lang="en-US" altLang="ko-KR" sz="1800" b="1" dirty="0" err="1">
                    <a:sym typeface="Symbol" panose="05050102010706020507" pitchFamily="18" charset="2"/>
                  </a:rPr>
                  <a:t>SNr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 Cells and Random Background Input </a:t>
                </a: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- Excitatory synaptic inputs from STN</a:t>
                </a: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𝑆𝑁𝑟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𝑆𝑇𝑁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𝐴𝑀𝑃𝐴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𝐵</m:t>
                    </m:r>
                    <m:d>
                      <m:d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ko-KR" sz="15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𝑆𝑁𝑟</m:t>
                            </m:r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)</m:t>
                            </m:r>
                          </m:sup>
                        </m:sSubSup>
                      </m:e>
                    </m:d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⋅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𝑁𝑀𝐷𝐴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𝑆𝑁𝑟</m:t>
                            </m:r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𝑆𝑇𝑁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- Inhibitory synaptic inputs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𝐺𝐴𝐵𝐴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1)</m:t>
                        </m:r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𝐺𝐴𝐵𝐴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, and recurrent connections in </a:t>
                </a:r>
                <a:r>
                  <a:rPr lang="en-US" altLang="ko-KR" sz="1500" dirty="0" err="1">
                    <a:sym typeface="Symbol" panose="05050102010706020507" pitchFamily="18" charset="2"/>
                  </a:rPr>
                  <a:t>SNr</a:t>
                </a:r>
                <a:r>
                  <a:rPr lang="en-US" altLang="ko-KR" sz="1500" dirty="0">
                    <a:sym typeface="Symbol" panose="05050102010706020507" pitchFamily="18" charset="2"/>
                  </a:rPr>
                  <a:t> cells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𝐺𝐴𝐵𝐴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8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- No DA effect on the synaptic currents</a:t>
                </a: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- Random background input: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50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</m:sub>
                      <m:sup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=927</a:t>
                </a:r>
              </a:p>
              <a:p>
                <a:pPr>
                  <a:buNone/>
                </a:pPr>
                <a:endParaRPr lang="en-US" altLang="ko-KR" sz="6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800" b="1" dirty="0">
                    <a:sym typeface="Symbol" panose="05050102010706020507" pitchFamily="18" charset="2"/>
                  </a:rPr>
                  <a:t> In-vivo Firings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𝑫</m:t>
                        </m:r>
                      </m:e>
                      <m:sub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𝑺𝑵𝒓</m:t>
                        </m:r>
                      </m:sub>
                      <m:sup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ko-KR" sz="1800" b="1" dirty="0">
                    <a:sym typeface="Symbol" panose="05050102010706020507" pitchFamily="18" charset="2"/>
                  </a:rPr>
                  <a:t>=927</a:t>
                </a: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      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ko-KR" altLang="ko-KR" sz="1500" i="1" kern="10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500" i="1" kern="10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b="0" i="1" kern="10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ko-KR" sz="1500" b="0" i="1" kern="10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 kern="10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500" b="0" i="1" kern="100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𝑆𝑁𝑟</m:t>
                                </m:r>
                              </m:e>
                            </m:d>
                          </m:sup>
                        </m:sSubSup>
                      </m:e>
                    </m:d>
                    <m:r>
                      <a:rPr lang="en-US" altLang="ko-KR" sz="1500" b="0" i="1" kern="10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500" b="0" i="1" kern="100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25.5</m:t>
                    </m:r>
                  </m:oMath>
                </a14:m>
                <a:r>
                  <a:rPr lang="en-US" altLang="ko-KR" sz="1500" kern="100" dirty="0">
                    <a:effectLst/>
                    <a:cs typeface="Times New Roman" panose="02020603050405020304" pitchFamily="18" charset="0"/>
                  </a:rPr>
                  <a:t> Hz</a:t>
                </a:r>
                <a:endParaRPr lang="ko-KR" altLang="ko-KR" sz="1500" kern="100" dirty="0">
                  <a:effectLst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904245"/>
              </a:xfrm>
              <a:prstGeom prst="rect">
                <a:avLst/>
              </a:prstGeom>
              <a:blipFill>
                <a:blip r:embed="rId2"/>
                <a:stretch>
                  <a:fillRect l="-613" t="-51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555440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In-Vivo Firing Activities of the </a:t>
            </a:r>
            <a:r>
              <a:rPr kumimoji="0" lang="en-US" altLang="ko-KR" sz="2200" b="1" dirty="0" err="1">
                <a:solidFill>
                  <a:schemeClr val="tx1"/>
                </a:solidFill>
              </a:rPr>
              <a:t>SNr</a:t>
            </a:r>
            <a:r>
              <a:rPr kumimoji="0" lang="en-US" altLang="ko-KR" sz="2200" b="1" dirty="0">
                <a:solidFill>
                  <a:schemeClr val="tx1"/>
                </a:solidFill>
              </a:rPr>
              <a:t> Cells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3834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10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959D904E-3EFF-D003-A9AD-4E3E569FC0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17101318"/>
                  </p:ext>
                </p:extLst>
              </p:nvPr>
            </p:nvGraphicFramePr>
            <p:xfrm>
              <a:off x="4806826" y="1525783"/>
              <a:ext cx="1781398" cy="11681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60270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921128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29738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𝑆𝑁𝑟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altLang="ko-KR" sz="1100" b="0" i="0" dirty="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+mn-lt"/>
                                  </a:rPr>
                                  <m:t>26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2954400"/>
                      </a:ext>
                    </a:extLst>
                  </a:tr>
                  <a:tr h="25961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1,325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37397"/>
                      </a:ext>
                    </a:extLst>
                  </a:tr>
                  <a:tr h="30557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𝑆𝑇𝑁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14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12583348"/>
                      </a:ext>
                    </a:extLst>
                  </a:tr>
                  <a:tr h="30557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𝐺𝑃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46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3414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959D904E-3EFF-D003-A9AD-4E3E569FC0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17101318"/>
                  </p:ext>
                </p:extLst>
              </p:nvPr>
            </p:nvGraphicFramePr>
            <p:xfrm>
              <a:off x="4806826" y="1525783"/>
              <a:ext cx="1781398" cy="11681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60270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921128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297386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09" t="-2041" r="-109220" b="-30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93421" t="-2041" r="-1316" b="-3061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2954400"/>
                      </a:ext>
                    </a:extLst>
                  </a:tr>
                  <a:tr h="259613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09" t="-116279" r="-109220" b="-2488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1,325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37397"/>
                      </a:ext>
                    </a:extLst>
                  </a:tr>
                  <a:tr h="305573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09" t="-186000" r="-109220" b="-11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14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12583348"/>
                      </a:ext>
                    </a:extLst>
                  </a:tr>
                  <a:tr h="305573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09" t="-286000" r="-109220" b="-1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46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34144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표 2">
                <a:extLst>
                  <a:ext uri="{FF2B5EF4-FFF2-40B4-BE49-F238E27FC236}">
                    <a16:creationId xmlns:a16="http://schemas.microsoft.com/office/drawing/2014/main" id="{49A0EB5F-5DBD-F186-5A5D-F5C6C2539B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67081277"/>
                  </p:ext>
                </p:extLst>
              </p:nvPr>
            </p:nvGraphicFramePr>
            <p:xfrm>
              <a:off x="884730" y="3180614"/>
              <a:ext cx="7374539" cy="165928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94250">
                      <a:extLst>
                        <a:ext uri="{9D8B030D-6E8A-4147-A177-3AD203B41FA5}">
                          <a16:colId xmlns:a16="http://schemas.microsoft.com/office/drawing/2014/main" val="14129713"/>
                        </a:ext>
                      </a:extLst>
                    </a:gridCol>
                    <a:gridCol w="704002">
                      <a:extLst>
                        <a:ext uri="{9D8B030D-6E8A-4147-A177-3AD203B41FA5}">
                          <a16:colId xmlns:a16="http://schemas.microsoft.com/office/drawing/2014/main" val="3203917014"/>
                        </a:ext>
                      </a:extLst>
                    </a:gridCol>
                    <a:gridCol w="1672004">
                      <a:extLst>
                        <a:ext uri="{9D8B030D-6E8A-4147-A177-3AD203B41FA5}">
                          <a16:colId xmlns:a16="http://schemas.microsoft.com/office/drawing/2014/main" val="801349799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2685426521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1182039791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2418699902"/>
                        </a:ext>
                      </a:extLst>
                    </a:gridCol>
                  </a:tblGrid>
                  <a:tr h="3654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ko-KR" sz="1100" b="1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𝑆</m:t>
                                </m:r>
                                <m:r>
                                  <a:rPr lang="en-US" altLang="ko-KR" sz="1100" b="1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→</m:t>
                                </m:r>
                                <m:r>
                                  <a:rPr lang="en-US" altLang="ko-KR" sz="1100" b="1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𝑇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b="0" i="1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𝑚𝑎𝑥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</m:d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(</a:t>
                          </a:r>
                          <a:r>
                            <a:rPr lang="en-US" sz="1100" b="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nS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  <m:sup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(</a:t>
                          </a:r>
                          <a:r>
                            <a:rPr lang="en-US" sz="1100" b="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ms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sub>
                                <m:sup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(</a:t>
                          </a:r>
                          <a:r>
                            <a:rPr lang="en-US" sz="1100" b="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ms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</m:d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(mV)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619496"/>
                      </a:ext>
                    </a:extLst>
                  </a:tr>
                  <a:tr h="258771"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STNSNr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AMPA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8072169"/>
                      </a:ext>
                    </a:extLst>
                  </a:tr>
                  <a:tr h="258771">
                    <a:tc v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NMDA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5.88 (14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0.42)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100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23900239"/>
                      </a:ext>
                    </a:extLst>
                  </a:tr>
                  <a:tr h="2587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D1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SNr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GABA</a:t>
                          </a:r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4.5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5.2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-80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054122"/>
                      </a:ext>
                    </a:extLst>
                  </a:tr>
                  <a:tr h="2587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GP</a:t>
                          </a: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SNr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GABA</a:t>
                          </a:r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93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2.1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-80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10949289"/>
                      </a:ext>
                    </a:extLst>
                  </a:tr>
                  <a:tr h="2587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SNr</a:t>
                          </a: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SNr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GABA</a:t>
                          </a:r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-80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224472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표 2">
                <a:extLst>
                  <a:ext uri="{FF2B5EF4-FFF2-40B4-BE49-F238E27FC236}">
                    <a16:creationId xmlns:a16="http://schemas.microsoft.com/office/drawing/2014/main" id="{49A0EB5F-5DBD-F186-5A5D-F5C6C2539B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67081277"/>
                  </p:ext>
                </p:extLst>
              </p:nvPr>
            </p:nvGraphicFramePr>
            <p:xfrm>
              <a:off x="884730" y="3180614"/>
              <a:ext cx="7374539" cy="165928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94250">
                      <a:extLst>
                        <a:ext uri="{9D8B030D-6E8A-4147-A177-3AD203B41FA5}">
                          <a16:colId xmlns:a16="http://schemas.microsoft.com/office/drawing/2014/main" val="14129713"/>
                        </a:ext>
                      </a:extLst>
                    </a:gridCol>
                    <a:gridCol w="704002">
                      <a:extLst>
                        <a:ext uri="{9D8B030D-6E8A-4147-A177-3AD203B41FA5}">
                          <a16:colId xmlns:a16="http://schemas.microsoft.com/office/drawing/2014/main" val="3203917014"/>
                        </a:ext>
                      </a:extLst>
                    </a:gridCol>
                    <a:gridCol w="1672004">
                      <a:extLst>
                        <a:ext uri="{9D8B030D-6E8A-4147-A177-3AD203B41FA5}">
                          <a16:colId xmlns:a16="http://schemas.microsoft.com/office/drawing/2014/main" val="801349799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2685426521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1182039791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2418699902"/>
                        </a:ext>
                      </a:extLst>
                    </a:gridCol>
                  </a:tblGrid>
                  <a:tr h="36543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13" t="-1667" r="-643558" b="-3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41379" t="-1667" r="-804310" b="-3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2190" t="-1667" r="-240511" b="-3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52968" t="-1667" r="-200913" b="-3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52968" t="-1667" r="-100913" b="-3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52968" t="-1667" r="-913" b="-37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619496"/>
                      </a:ext>
                    </a:extLst>
                  </a:tr>
                  <a:tr h="258771"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STNSNr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AMPA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8072169"/>
                      </a:ext>
                    </a:extLst>
                  </a:tr>
                  <a:tr h="258771">
                    <a:tc v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NMDA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5.88 (14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0.42)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100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23900239"/>
                      </a:ext>
                    </a:extLst>
                  </a:tr>
                  <a:tr h="2587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D1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SNr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GABA</a:t>
                          </a:r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4.5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5.2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-80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054122"/>
                      </a:ext>
                    </a:extLst>
                  </a:tr>
                  <a:tr h="2587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GP</a:t>
                          </a: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SNr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GABA</a:t>
                          </a:r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93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2.1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-80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10949289"/>
                      </a:ext>
                    </a:extLst>
                  </a:tr>
                  <a:tr h="2587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SNr</a:t>
                          </a: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SNr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GABA</a:t>
                          </a:r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-80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224472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표 9">
                <a:extLst>
                  <a:ext uri="{FF2B5EF4-FFF2-40B4-BE49-F238E27FC236}">
                    <a16:creationId xmlns:a16="http://schemas.microsoft.com/office/drawing/2014/main" id="{7589D6E0-A46C-C6EF-CEA5-C525E7C6B0A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9383238"/>
                  </p:ext>
                </p:extLst>
              </p:nvPr>
            </p:nvGraphicFramePr>
            <p:xfrm>
              <a:off x="6876256" y="1484784"/>
              <a:ext cx="2213446" cy="121875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068914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1144532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28312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ko-KR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ko-KR" altLang="ko-KR" sz="1100" b="0" i="1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ko-KR" sz="1100" b="0" i="1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𝑆𝑁𝑟</m:t>
                                        </m:r>
                                        <m:r>
                                          <a:rPr lang="en-US" altLang="ko-KR" sz="1100" b="0" i="1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altLang="ko-KR" sz="1100" b="0" i="1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𝑆𝑇𝑁</m:t>
                                        </m:r>
                                      </m:e>
                                    </m:d>
                                  </m:sup>
                                </m:sSubSup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0.3 (30%)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2419531"/>
                      </a:ext>
                    </a:extLst>
                  </a:tr>
                  <a:tr h="28312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ko-KR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𝑆𝑁𝑟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2)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0.033 (3.3%)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78783858"/>
                      </a:ext>
                    </a:extLst>
                  </a:tr>
                  <a:tr h="28312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ko-KR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𝑆𝑁𝑟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𝐺𝑃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0.1066 (10.66%)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59853326"/>
                      </a:ext>
                    </a:extLst>
                  </a:tr>
                  <a:tr h="28312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ko-KR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𝑆𝑁𝑟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𝑆𝑁𝑟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0.1 (10%)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32928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표 9">
                <a:extLst>
                  <a:ext uri="{FF2B5EF4-FFF2-40B4-BE49-F238E27FC236}">
                    <a16:creationId xmlns:a16="http://schemas.microsoft.com/office/drawing/2014/main" id="{7589D6E0-A46C-C6EF-CEA5-C525E7C6B0A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9383238"/>
                  </p:ext>
                </p:extLst>
              </p:nvPr>
            </p:nvGraphicFramePr>
            <p:xfrm>
              <a:off x="6876256" y="1484784"/>
              <a:ext cx="2213446" cy="121875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068914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1144532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30226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68" t="-2000" r="-108523" b="-31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0.3 (30%)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2419531"/>
                      </a:ext>
                    </a:extLst>
                  </a:tr>
                  <a:tr h="305499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68" t="-102000" r="-108523" b="-21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0.033 (3.3%)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78783858"/>
                      </a:ext>
                    </a:extLst>
                  </a:tr>
                  <a:tr h="305499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68" t="-198039" r="-108523" b="-11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0.1066 (10.66%)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59853326"/>
                      </a:ext>
                    </a:extLst>
                  </a:tr>
                  <a:tr h="305499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68" t="-304000" r="-108523" b="-1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0.1 (10%)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3292801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2" name="그림 11">
            <a:extLst>
              <a:ext uri="{FF2B5EF4-FFF2-40B4-BE49-F238E27FC236}">
                <a16:creationId xmlns:a16="http://schemas.microsoft.com/office/drawing/2014/main" id="{E7571B3B-AE10-1578-33D8-A08D71DE33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2124" y="5504834"/>
            <a:ext cx="2357454" cy="123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40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15">
                <a:extLst>
                  <a:ext uri="{FF2B5EF4-FFF2-40B4-BE49-F238E27FC236}">
                    <a16:creationId xmlns:a16="http://schemas.microsoft.com/office/drawing/2014/main" id="{65BA4351-FBDD-7C00-4A33-F435765D5B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25" y="764704"/>
                <a:ext cx="8948738" cy="61188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sym typeface="Symbol" panose="05050102010706020507" pitchFamily="18" charset="2"/>
                  </a:rPr>
                  <a:t>Basal Ganglia (BG)</a:t>
                </a:r>
                <a:endParaRPr kumimoji="0" lang="en-US" altLang="ko-KR" sz="18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- </a:t>
                </a:r>
                <a:r>
                  <a:rPr lang="en-US" altLang="ko-KR" sz="1600" b="0" i="0" u="none" strike="noStrike" baseline="0" dirty="0"/>
                  <a:t>A group of subcortical nuclei exhibiting a diverse of functions for motor and cognition 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  </a:t>
                </a:r>
                <a:r>
                  <a:rPr lang="en-US" altLang="ko-KR" sz="1600" b="0" i="0" u="none" strike="noStrike" baseline="0" dirty="0"/>
                  <a:t>(dysfunction: </a:t>
                </a:r>
                <a:r>
                  <a:rPr lang="en-US" altLang="ko-KR" sz="1600" b="0" i="0" u="none" strike="noStrike" baseline="0" dirty="0" err="1"/>
                  <a:t>e,g</a:t>
                </a:r>
                <a:r>
                  <a:rPr lang="en-US" altLang="ko-KR" sz="1600" b="0" i="0" u="none" strike="noStrike" baseline="0" dirty="0"/>
                  <a:t>., Parkinson’s disease: motor and cognition deficits)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In-Vivo Firing Activities in A Spiking Neural Network of The BG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Primary input nucleus: striatum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400" dirty="0">
                    <a:sym typeface="Symbol" panose="05050102010706020507" pitchFamily="18" charset="2"/>
                  </a:rPr>
                  <a:t>(DA-modulated D1/D2 SPNs &amp; DA effects on synaptic currents)</a:t>
                </a:r>
              </a:p>
              <a:p>
                <a:pPr>
                  <a:buNone/>
                </a:pPr>
                <a14:m>
                  <m:oMath xmlns:m="http://schemas.openxmlformats.org/officeDocument/2006/math">
                    <m:r>
                      <a:rPr lang="en-US" altLang="ko-KR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        </m:t>
                    </m:r>
                    <m:sSubSup>
                      <m:sSubSupPr>
                        <m:ctrlPr>
                          <a:rPr lang="ko-KR" altLang="ko-KR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𝑆𝑃𝑁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4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=−</m:t>
                    </m:r>
                    <m:sSubSup>
                      <m:sSubSupPr>
                        <m:ctrlPr>
                          <a:rPr lang="ko-KR" altLang="ko-KR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4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𝑆𝑃𝑁</m:t>
                            </m:r>
                          </m:e>
                        </m:d>
                      </m:sup>
                    </m:sSubSup>
                    <m:r>
                      <a:rPr lang="en-US" altLang="ko-KR" sz="14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𝑏𝑎𝑐𝑘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𝑆𝑃𝑁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400" dirty="0">
                    <a:sym typeface="Symbol" panose="05050102010706020507" pitchFamily="18" charset="2"/>
                  </a:rPr>
                  <a:t>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b="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400" b="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𝑆𝑃𝑁</m:t>
                        </m:r>
                      </m:sub>
                      <m:sup>
                        <m:r>
                          <a:rPr lang="en-US" altLang="ko-KR" sz="1400" b="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ko-KR" sz="1400" dirty="0">
                    <a:sym typeface="Symbol" panose="05050102010706020507" pitchFamily="18" charset="2"/>
                  </a:rPr>
                  <a:t>=246.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ko-KR" altLang="ko-KR" sz="14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400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400" i="1" kern="100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ko-KR" sz="1400" i="1" kern="100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400" i="1" kern="1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400" i="1" kern="100"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𝑆𝑃𝑁</m:t>
                                </m:r>
                              </m:e>
                            </m:d>
                          </m:sup>
                        </m:sSubSup>
                      </m:e>
                    </m:d>
                    <m:r>
                      <a:rPr lang="en-US" altLang="ko-KR" sz="14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altLang="ko-KR" sz="1400" kern="100" dirty="0">
                    <a:cs typeface="Times New Roman" panose="02020603050405020304" pitchFamily="18" charset="0"/>
                  </a:rPr>
                  <a:t> Hz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1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14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1400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  <m:r>
                      <a:rPr lang="en-US" sz="1400" i="1">
                        <a:latin typeface="Cambria Math" panose="02040503050406030204" pitchFamily="18" charset="0"/>
                      </a:rPr>
                      <m:t>=0.3</m:t>
                    </m:r>
                  </m:oMath>
                </a14:m>
                <a:endParaRPr lang="en-US" altLang="ko-KR" sz="1400" kern="100" dirty="0"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kumimoji="0" lang="en-US" altLang="ko-KR" sz="1400" dirty="0">
                    <a:sym typeface="Symbol" panose="05050102010706020507" pitchFamily="18" charset="2"/>
                  </a:rPr>
                  <a:t>      Cortical input  Firing of D1 (D2) SPNs  Activation of direct (indirect) pathway </a:t>
                </a:r>
              </a:p>
              <a:p>
                <a:pPr>
                  <a:buNone/>
                </a:pPr>
                <a:r>
                  <a:rPr kumimoji="0" lang="en-US" altLang="ko-KR" sz="1400" dirty="0">
                    <a:sym typeface="Symbol" panose="05050102010706020507" pitchFamily="18" charset="2"/>
                  </a:rPr>
                  <a:t>        Facilitating (suppressing) movement </a:t>
                </a:r>
              </a:p>
              <a:p>
                <a:pPr>
                  <a:buNone/>
                </a:pPr>
                <a:r>
                  <a:rPr kumimoji="0" lang="en-US" altLang="ko-KR" sz="1400" dirty="0">
                    <a:sym typeface="Symbol" panose="05050102010706020507" pitchFamily="18" charset="2"/>
                  </a:rPr>
                  <a:t>      [Direct (Go) pathway D1 SPN  </a:t>
                </a:r>
                <a:r>
                  <a:rPr kumimoji="0" lang="en-US" altLang="ko-KR" sz="14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400" dirty="0">
                    <a:sym typeface="Symbol" panose="05050102010706020507" pitchFamily="18" charset="2"/>
                  </a:rPr>
                  <a:t>; </a:t>
                </a:r>
              </a:p>
              <a:p>
                <a:pPr>
                  <a:buNone/>
                </a:pPr>
                <a:r>
                  <a:rPr kumimoji="0" lang="en-US" altLang="ko-KR" sz="1400" dirty="0">
                    <a:sym typeface="Symbol" panose="05050102010706020507" pitchFamily="18" charset="2"/>
                  </a:rPr>
                  <a:t>       Indirect (No-Go) pathway: D2 SPN  GP  STN  </a:t>
                </a:r>
                <a:r>
                  <a:rPr kumimoji="0" lang="en-US" altLang="ko-KR" sz="1400" dirty="0" err="1">
                    <a:sym typeface="Symbol" panose="05050102010706020507" pitchFamily="18" charset="2"/>
                  </a:rPr>
                  <a:t>SNr</a:t>
                </a:r>
                <a:endParaRPr kumimoji="0" lang="en-US" altLang="ko-KR" sz="14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8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Output nucleus: </a:t>
                </a:r>
                <a:r>
                  <a:rPr kumimoji="0" lang="en-US" altLang="ko-KR" sz="1600" b="1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400" dirty="0">
                    <a:sym typeface="Symbol" panose="05050102010706020507" pitchFamily="18" charset="2"/>
                  </a:rPr>
                  <a:t>(No DA modulation &amp; DA effects on synaptic currents)</a:t>
                </a:r>
                <a:endParaRPr kumimoji="0" lang="en-US" altLang="ko-KR" sz="1400" i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>
                  <a:buNone/>
                </a:pPr>
                <a14:m>
                  <m:oMath xmlns:m="http://schemas.openxmlformats.org/officeDocument/2006/math">
                    <m:r>
                      <a:rPr lang="en-US" altLang="ko-KR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             </m:t>
                    </m:r>
                    <m:sSubSup>
                      <m:sSubSupPr>
                        <m:ctrlPr>
                          <a:rPr lang="ko-KR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2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2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sSubSup>
                      <m:sSubSupPr>
                        <m:ctrlPr>
                          <a:rPr lang="ko-KR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2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𝑆𝑁𝑟</m:t>
                            </m:r>
                          </m:e>
                        </m:d>
                      </m:sup>
                    </m:sSubSup>
                    <m:r>
                      <a:rPr lang="en-US" altLang="ko-KR" sz="12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𝑏𝑎𝑐𝑘</m:t>
                        </m:r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2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en-US" altLang="ko-KR" sz="12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2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𝑆𝑁𝑟</m:t>
                            </m:r>
                          </m:e>
                        </m:d>
                      </m:sup>
                    </m:sSubSup>
                    <m:r>
                      <a:rPr lang="en-US" altLang="ko-KR" sz="1200" b="0" i="1" smtClean="0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;</m:t>
                    </m:r>
                    <m:sSubSup>
                      <m:sSubSupPr>
                        <m:ctrlP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𝑆𝑁𝑟</m:t>
                        </m:r>
                      </m:sub>
                      <m:sup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m:rPr>
                        <m:nor/>
                      </m:rPr>
                      <a:rPr lang="en-US" altLang="ko-KR" sz="1400" dirty="0">
                        <a:sym typeface="Symbol" panose="05050102010706020507" pitchFamily="18" charset="2"/>
                      </a:rPr>
                      <m:t>=927</m:t>
                    </m:r>
                  </m:oMath>
                </a14:m>
                <a:r>
                  <a:rPr lang="en-US" altLang="ko-KR" sz="1400" dirty="0">
                    <a:sym typeface="Symbol" panose="05050102010706020507" pitchFamily="18" charset="2"/>
                  </a:rPr>
                  <a:t>.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ko-KR" altLang="ko-KR" sz="14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400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400" i="1" kern="100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ko-KR" sz="1400" i="1" kern="100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400" i="1" kern="1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400" i="1" kern="1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𝑆𝑁𝑟</m:t>
                                </m:r>
                              </m:e>
                            </m:d>
                          </m:sup>
                        </m:sSubSup>
                      </m:e>
                    </m:d>
                    <m:r>
                      <a:rPr lang="en-US" altLang="ko-KR" sz="14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=25.5</m:t>
                    </m:r>
                  </m:oMath>
                </a14:m>
                <a:r>
                  <a:rPr lang="en-US" altLang="ko-KR" sz="1400" kern="100" dirty="0">
                    <a:cs typeface="Times New Roman" panose="02020603050405020304" pitchFamily="18" charset="0"/>
                  </a:rPr>
                  <a:t> Hz</a:t>
                </a:r>
                <a:r>
                  <a:rPr lang="en-US" altLang="ko-KR" sz="1400" dirty="0"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</a:t>
                </a:r>
                <a:r>
                  <a:rPr kumimoji="0" lang="en-US" altLang="ko-KR" sz="1400" dirty="0">
                    <a:sym typeface="Symbol" panose="05050102010706020507" pitchFamily="18" charset="2"/>
                  </a:rPr>
                  <a:t>Activation of direct (indirect) pathway  Reducing (enhancing) firings of </a:t>
                </a:r>
                <a:r>
                  <a:rPr kumimoji="0" lang="en-US" altLang="ko-KR" sz="1400" dirty="0" err="1">
                    <a:sym typeface="Symbol" panose="05050102010706020507" pitchFamily="18" charset="2"/>
                  </a:rPr>
                  <a:t>SNr</a:t>
                </a:r>
                <a:endParaRPr kumimoji="0" lang="en-US" altLang="ko-KR" sz="14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400" dirty="0">
                    <a:sym typeface="Symbol" panose="05050102010706020507" pitchFamily="18" charset="2"/>
                  </a:rPr>
                  <a:t>      Control of voluntary movement via balance bet. direct and indirect pathways</a:t>
                </a:r>
              </a:p>
              <a:p>
                <a:pPr>
                  <a:buNone/>
                </a:pPr>
                <a:endParaRPr kumimoji="0" lang="en-US" altLang="ko-KR" sz="8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</a:t>
                </a:r>
                <a:r>
                  <a:rPr kumimoji="0" lang="en-US" altLang="ko-KR" sz="1600" b="1" dirty="0">
                    <a:sym typeface="Symbol" panose="05050102010706020507" pitchFamily="18" charset="2"/>
                  </a:rPr>
                  <a:t>Intermediate (control) nuclei: GP &amp; STN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400" dirty="0">
                    <a:sym typeface="Symbol" panose="05050102010706020507" pitchFamily="18" charset="2"/>
                  </a:rPr>
                  <a:t>(No DA modulation &amp; DA effect on synaptic currents)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4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4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sSubSup>
                      <m:sSubSupPr>
                        <m:ctrlPr>
                          <a:rPr lang="ko-KR" altLang="ko-KR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4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𝑆𝑇𝑁</m:t>
                            </m:r>
                          </m:e>
                        </m:d>
                      </m:sup>
                    </m:sSubSup>
                    <m:r>
                      <a:rPr lang="en-US" altLang="ko-KR" sz="14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𝑏𝑎𝑐𝑘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400" dirty="0">
                    <a:sym typeface="Symbol" panose="05050102010706020507" pitchFamily="18" charset="2"/>
                  </a:rPr>
                  <a:t>  &amp;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4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4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sSubSup>
                      <m:sSubSupPr>
                        <m:ctrlPr>
                          <a:rPr lang="ko-KR" altLang="ko-KR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4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</m:e>
                        </m:d>
                      </m:sup>
                    </m:sSubSup>
                    <m:r>
                      <a:rPr lang="en-US" altLang="ko-KR" sz="14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𝑏𝑎𝑐𝑘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400" dirty="0">
                    <a:sym typeface="Symbol" panose="05050102010706020507" pitchFamily="18" charset="2"/>
                  </a:rPr>
                  <a:t>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b="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400" b="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</m:sub>
                      <m:sup>
                        <m:r>
                          <a:rPr lang="en-US" altLang="ko-KR" sz="1400" b="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ko-KR" sz="1400" dirty="0">
                    <a:sym typeface="Symbol" panose="05050102010706020507" pitchFamily="18" charset="2"/>
                  </a:rPr>
                  <a:t>=11.9</a:t>
                </a:r>
                <a:r>
                  <a:rPr kumimoji="0" lang="en-US" altLang="ko-KR" sz="1400" dirty="0">
                    <a:sym typeface="Symbol" panose="05050102010706020507" pitchFamily="18" charset="2"/>
                  </a:rPr>
                  <a:t> &amp;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4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b="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400" b="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</m:sub>
                      <m:sup>
                        <m:r>
                          <a:rPr lang="en-US" altLang="ko-KR" sz="1400" b="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ko-KR" sz="1400" dirty="0">
                    <a:sym typeface="Symbol" panose="05050102010706020507" pitchFamily="18" charset="2"/>
                  </a:rPr>
                  <a:t>=267</a:t>
                </a:r>
                <a:r>
                  <a:rPr kumimoji="0" lang="en-US" altLang="ko-KR" sz="1400" dirty="0">
                    <a:sym typeface="Symbol" panose="05050102010706020507" pitchFamily="18" charset="2"/>
                  </a:rPr>
                  <a:t>      </a:t>
                </a:r>
              </a:p>
              <a:p>
                <a:pPr>
                  <a:buNone/>
                </a:pPr>
                <a:r>
                  <a:rPr kumimoji="0" lang="en-US" altLang="ko-KR" sz="1400" dirty="0">
                    <a:sym typeface="Symbol" panose="05050102010706020507" pitchFamily="18" charset="2"/>
                  </a:rPr>
                  <a:t>         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ko-KR" altLang="ko-KR" sz="14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400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400" i="1" kern="100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ko-KR" sz="1400" i="1" kern="100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400" i="1" kern="1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400" i="1" kern="100"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𝑆𝑇𝑁</m:t>
                                </m:r>
                              </m:e>
                            </m:d>
                          </m:sup>
                        </m:sSubSup>
                      </m:e>
                    </m:d>
                    <m:r>
                      <a:rPr lang="en-US" altLang="ko-KR" sz="14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=9.9</m:t>
                    </m:r>
                  </m:oMath>
                </a14:m>
                <a:r>
                  <a:rPr lang="en-US" altLang="ko-KR" sz="1400" kern="100" dirty="0">
                    <a:cs typeface="Times New Roman" panose="02020603050405020304" pitchFamily="18" charset="0"/>
                  </a:rPr>
                  <a:t> Hz  &amp; </a:t>
                </a:r>
                <a:r>
                  <a:rPr kumimoji="0" lang="en-US" altLang="ko-KR" sz="1400" dirty="0">
                    <a:sym typeface="Symbol" panose="05050102010706020507" pitchFamily="18" charset="2"/>
                  </a:rPr>
                  <a:t> </a:t>
                </a:r>
                <a:r>
                  <a:rPr lang="en-US" altLang="ko-KR" sz="14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ko-KR" altLang="ko-KR" sz="1400" i="1" kern="1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400" i="1" kern="1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400" i="1" kern="100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ko-KR" sz="1400" i="1" kern="100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400" i="1" kern="1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400" i="1" kern="1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𝐺𝑃</m:t>
                                </m:r>
                              </m:e>
                            </m:d>
                          </m:sup>
                        </m:sSubSup>
                      </m:e>
                    </m:d>
                    <m:r>
                      <a:rPr lang="en-US" altLang="ko-KR" sz="1400" i="1" kern="1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=29.9</m:t>
                    </m:r>
                  </m:oMath>
                </a14:m>
                <a:r>
                  <a:rPr lang="en-US" altLang="ko-KR" sz="1400" kern="100" dirty="0">
                    <a:cs typeface="Times New Roman" panose="02020603050405020304" pitchFamily="18" charset="0"/>
                  </a:rPr>
                  <a:t> Hz</a:t>
                </a:r>
                <a:endParaRPr kumimoji="0" lang="en-US" altLang="ko-KR" sz="14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</a:t>
                </a:r>
                <a:r>
                  <a:rPr kumimoji="0" lang="en-US" altLang="ko-KR" sz="1400" dirty="0">
                    <a:sym typeface="Symbol" panose="05050102010706020507" pitchFamily="18" charset="2"/>
                  </a:rPr>
                  <a:t>Excitation of </a:t>
                </a:r>
                <a:r>
                  <a:rPr kumimoji="0" lang="en-US" altLang="ko-KR" sz="14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400" dirty="0">
                    <a:sym typeface="Symbol" panose="05050102010706020507" pitchFamily="18" charset="2"/>
                  </a:rPr>
                  <a:t>: STN  </a:t>
                </a:r>
                <a:r>
                  <a:rPr kumimoji="0" lang="en-US" altLang="ko-KR" sz="1400" dirty="0" err="1">
                    <a:sym typeface="Symbol" panose="05050102010706020507" pitchFamily="18" charset="2"/>
                  </a:rPr>
                  <a:t>SNr</a:t>
                </a:r>
                <a:r>
                  <a:rPr kumimoji="0" lang="en-US" altLang="ko-KR" sz="1400" dirty="0">
                    <a:sym typeface="Symbol" panose="05050102010706020507" pitchFamily="18" charset="2"/>
                  </a:rPr>
                  <a:t> (suppressing motion)</a:t>
                </a:r>
              </a:p>
              <a:p>
                <a:pPr>
                  <a:buNone/>
                </a:pPr>
                <a:r>
                  <a:rPr kumimoji="0" lang="en-US" altLang="ko-KR" sz="1400" dirty="0">
                    <a:sym typeface="Symbol" panose="05050102010706020507" pitchFamily="18" charset="2"/>
                  </a:rPr>
                  <a:t>      Regulation of STN excitation via inhibitory projection of the GP </a:t>
                </a:r>
                <a:endParaRPr kumimoji="0" lang="en-US" altLang="ko-KR" sz="14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7" name="TextBox 15">
                <a:extLst>
                  <a:ext uri="{FF2B5EF4-FFF2-40B4-BE49-F238E27FC236}">
                    <a16:creationId xmlns:a16="http://schemas.microsoft.com/office/drawing/2014/main" id="{65BA4351-FBDD-7C00-4A33-F435765D5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625" y="764704"/>
                <a:ext cx="8948738" cy="6118855"/>
              </a:xfrm>
              <a:prstGeom prst="rect">
                <a:avLst/>
              </a:prstGeom>
              <a:blipFill>
                <a:blip r:embed="rId3"/>
                <a:stretch>
                  <a:fillRect l="-613" t="-49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C142FA6-7C80-BD96-E096-91D41A854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115888"/>
            <a:ext cx="14668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Summary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C2B8D458-45BA-B240-6D34-2684FBBC7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3834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11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BC12B22D-F2B5-CB2A-75E9-E4E8143E1CBF}"/>
              </a:ext>
            </a:extLst>
          </p:cNvPr>
          <p:cNvCxnSpPr/>
          <p:nvPr/>
        </p:nvCxnSpPr>
        <p:spPr>
          <a:xfrm>
            <a:off x="611188" y="650334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76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578594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Spiking Neural Network (SNN) of The BG</a:t>
            </a: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2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9A992317-EB9F-4B3E-B93C-2C16D2C9943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2361" y="1018194"/>
            <a:ext cx="410445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1600" b="1" dirty="0">
                <a:sym typeface="Symbol" panose="05050102010706020507" pitchFamily="18" charset="2"/>
              </a:rPr>
              <a:t>BG</a:t>
            </a:r>
            <a:r>
              <a:rPr kumimoji="0" lang="en-US" sz="1600" dirty="0">
                <a:sym typeface="Symbol" panose="05050102010706020507" pitchFamily="18" charset="2"/>
              </a:rPr>
              <a:t>: a collection of subcortical nuclei</a:t>
            </a:r>
          </a:p>
          <a:p>
            <a:r>
              <a:rPr kumimoji="0" lang="en-US" sz="1600" dirty="0">
                <a:solidFill>
                  <a:srgbClr val="00B050"/>
                </a:solidFill>
                <a:sym typeface="Symbol" panose="05050102010706020507" pitchFamily="18" charset="2"/>
              </a:rPr>
              <a:t>[DA (dopamine) modulated: green color]</a:t>
            </a:r>
          </a:p>
          <a:p>
            <a:endParaRPr kumimoji="0" lang="en-US" sz="1600" b="1" dirty="0">
              <a:sym typeface="Symbol" panose="05050102010706020507" pitchFamily="18" charset="2"/>
            </a:endParaRPr>
          </a:p>
          <a:p>
            <a:r>
              <a:rPr kumimoji="0" lang="en-US" sz="1600" dirty="0">
                <a:sym typeface="Symbol" panose="05050102010706020507" pitchFamily="18" charset="2"/>
              </a:rPr>
              <a:t> </a:t>
            </a:r>
            <a:r>
              <a:rPr kumimoji="0" lang="en-US" altLang="ko-KR" sz="1600" b="1" dirty="0">
                <a:sym typeface="Symbol" panose="05050102010706020507" pitchFamily="18" charset="2"/>
              </a:rPr>
              <a:t> Input Nuclei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- </a:t>
            </a:r>
            <a:r>
              <a:rPr kumimoji="0" lang="en-US" sz="1600" b="1" dirty="0">
                <a:sym typeface="Symbol" panose="05050102010706020507" pitchFamily="18" charset="2"/>
              </a:rPr>
              <a:t>Striatum</a:t>
            </a:r>
            <a:r>
              <a:rPr kumimoji="0" lang="en-US" sz="1600" dirty="0">
                <a:sym typeface="Symbol" panose="05050102010706020507" pitchFamily="18" charset="2"/>
              </a:rPr>
              <a:t> (principal input to the BG)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spiny projection neurons (</a:t>
            </a:r>
            <a:r>
              <a:rPr kumimoji="0" lang="en-US" sz="1600" b="1" dirty="0">
                <a:sym typeface="Symbol" panose="05050102010706020507" pitchFamily="18" charset="2"/>
              </a:rPr>
              <a:t>SPN</a:t>
            </a:r>
            <a:r>
              <a:rPr kumimoji="0" lang="en-US" sz="1600" dirty="0">
                <a:sym typeface="Symbol" panose="05050102010706020507" pitchFamily="18" charset="2"/>
              </a:rPr>
              <a:t>s) 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with D1/D2 receptors for the DA</a:t>
            </a:r>
          </a:p>
          <a:p>
            <a:r>
              <a:rPr kumimoji="0" lang="en-US" sz="1200" dirty="0">
                <a:sym typeface="Symbol" panose="05050102010706020507" pitchFamily="18" charset="2"/>
              </a:rPr>
              <a:t>      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- </a:t>
            </a:r>
            <a:r>
              <a:rPr kumimoji="0" lang="en-US" sz="1600" b="1" dirty="0">
                <a:sym typeface="Symbol" panose="05050102010706020507" pitchFamily="18" charset="2"/>
              </a:rPr>
              <a:t>STN</a:t>
            </a:r>
            <a:r>
              <a:rPr kumimoji="0" lang="en-US" sz="1600" dirty="0">
                <a:sym typeface="Symbol" panose="05050102010706020507" pitchFamily="18" charset="2"/>
              </a:rPr>
              <a:t> (</a:t>
            </a:r>
            <a:r>
              <a:rPr lang="en-US" sz="1600" dirty="0" err="1"/>
              <a:t>subthalamic</a:t>
            </a:r>
            <a:r>
              <a:rPr lang="en-US" sz="1600" dirty="0"/>
              <a:t> nucleus)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   only excitatory nucleus in the BG</a:t>
            </a:r>
          </a:p>
          <a:p>
            <a:endParaRPr kumimoji="0" lang="en-US" sz="1200" dirty="0">
              <a:sym typeface="Symbol" panose="05050102010706020507" pitchFamily="18" charset="2"/>
            </a:endParaRPr>
          </a:p>
          <a:p>
            <a:r>
              <a:rPr kumimoji="0" lang="en-US" sz="1600" dirty="0">
                <a:sym typeface="Symbol" panose="05050102010706020507" pitchFamily="18" charset="2"/>
              </a:rPr>
              <a:t> </a:t>
            </a:r>
            <a:r>
              <a:rPr kumimoji="0" lang="en-US" altLang="ko-KR" sz="1600" b="1" dirty="0">
                <a:sym typeface="Symbol" panose="05050102010706020507" pitchFamily="18" charset="2"/>
              </a:rPr>
              <a:t> Output Nuclei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  - </a:t>
            </a:r>
            <a:r>
              <a:rPr kumimoji="0" lang="en-US" sz="1600" b="1" dirty="0" err="1">
                <a:sym typeface="Symbol" panose="05050102010706020507" pitchFamily="18" charset="2"/>
              </a:rPr>
              <a:t>SNr</a:t>
            </a:r>
            <a:r>
              <a:rPr kumimoji="0" lang="en-US" sz="1600" dirty="0">
                <a:sym typeface="Symbol" panose="05050102010706020507" pitchFamily="18" charset="2"/>
              </a:rPr>
              <a:t> (</a:t>
            </a:r>
            <a:r>
              <a:rPr lang="en-US" sz="1600" dirty="0"/>
              <a:t>substantia </a:t>
            </a:r>
            <a:r>
              <a:rPr lang="en-US" sz="1600" dirty="0" err="1"/>
              <a:t>nigra</a:t>
            </a:r>
            <a:r>
              <a:rPr lang="en-US" sz="1600" dirty="0"/>
              <a:t> pars reticulate)</a:t>
            </a:r>
          </a:p>
          <a:p>
            <a:r>
              <a:rPr lang="en-US" sz="1200" dirty="0"/>
              <a:t>   </a:t>
            </a:r>
          </a:p>
          <a:p>
            <a:r>
              <a:rPr kumimoji="0" lang="en-US" sz="1600" dirty="0">
                <a:sym typeface="Symbol" panose="05050102010706020507" pitchFamily="18" charset="2"/>
              </a:rPr>
              <a:t> </a:t>
            </a:r>
            <a:r>
              <a:rPr kumimoji="0" lang="en-US" altLang="ko-KR" sz="1600" b="1" dirty="0">
                <a:sym typeface="Symbol" panose="05050102010706020507" pitchFamily="18" charset="2"/>
              </a:rPr>
              <a:t> Intermediate Control Nucleus</a:t>
            </a:r>
          </a:p>
          <a:p>
            <a:r>
              <a:rPr kumimoji="0" lang="en-US" altLang="ko-KR" sz="1600" b="1" dirty="0">
                <a:sym typeface="Symbol" panose="05050102010706020507" pitchFamily="18" charset="2"/>
              </a:rPr>
              <a:t>  </a:t>
            </a:r>
            <a:r>
              <a:rPr kumimoji="0" lang="en-US" altLang="ko-KR" sz="1600" dirty="0">
                <a:sym typeface="Symbol" panose="05050102010706020507" pitchFamily="18" charset="2"/>
              </a:rPr>
              <a:t>- </a:t>
            </a:r>
            <a:r>
              <a:rPr kumimoji="0" lang="en-US" altLang="ko-KR" sz="1600" b="1" dirty="0">
                <a:sym typeface="Symbol" panose="05050102010706020507" pitchFamily="18" charset="2"/>
              </a:rPr>
              <a:t>GP</a:t>
            </a:r>
            <a:r>
              <a:rPr kumimoji="0" lang="en-US" altLang="ko-KR" sz="1600" dirty="0">
                <a:sym typeface="Symbol" panose="05050102010706020507" pitchFamily="18" charset="2"/>
              </a:rPr>
              <a:t> </a:t>
            </a:r>
            <a:r>
              <a:rPr lang="en-US" sz="1600" dirty="0"/>
              <a:t>(</a:t>
            </a:r>
            <a:r>
              <a:rPr lang="en-US" sz="1600" dirty="0" err="1"/>
              <a:t>globus</a:t>
            </a:r>
            <a:r>
              <a:rPr lang="en-US" sz="1600" dirty="0"/>
              <a:t> pallidus external segment)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7397" y="5124172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D1 SPNs project inhibition directly to the output nuclei </a:t>
            </a:r>
            <a:r>
              <a:rPr lang="en-US" sz="1600" dirty="0" err="1"/>
              <a:t>SNr</a:t>
            </a:r>
            <a:r>
              <a:rPr lang="en-US" sz="1600" dirty="0"/>
              <a:t> via the </a:t>
            </a:r>
            <a:r>
              <a:rPr lang="en-US" sz="1600" b="1" dirty="0"/>
              <a:t>direct (“GO”) pathway</a:t>
            </a:r>
            <a:r>
              <a:rPr lang="en-US" sz="1600" dirty="0"/>
              <a:t>. On the other hand, D2 SPNs are connected to the </a:t>
            </a:r>
            <a:r>
              <a:rPr lang="en-US" sz="1600" dirty="0" err="1"/>
              <a:t>SNr</a:t>
            </a:r>
            <a:r>
              <a:rPr lang="en-US" sz="1600" dirty="0"/>
              <a:t> via the </a:t>
            </a:r>
            <a:r>
              <a:rPr lang="en-US" sz="1600" b="1" dirty="0"/>
              <a:t>indirect (“</a:t>
            </a:r>
            <a:r>
              <a:rPr lang="en-US" sz="1600" b="1" dirty="0" err="1"/>
              <a:t>No-GO</a:t>
            </a:r>
            <a:r>
              <a:rPr lang="en-US" sz="1600" b="1" dirty="0"/>
              <a:t>”) pathway </a:t>
            </a:r>
            <a:r>
              <a:rPr lang="en-US" sz="1600" dirty="0"/>
              <a:t>crossing the GP and the STN.</a:t>
            </a:r>
          </a:p>
          <a:p>
            <a:endParaRPr lang="en-US" sz="1600" dirty="0"/>
          </a:p>
          <a:p>
            <a:r>
              <a:rPr lang="en-US" sz="1600" b="1" dirty="0"/>
              <a:t>BG</a:t>
            </a:r>
            <a:r>
              <a:rPr lang="en-US" sz="1600" dirty="0"/>
              <a:t>: modulating and gating </a:t>
            </a:r>
            <a:r>
              <a:rPr lang="en-US" sz="1600" b="1" dirty="0"/>
              <a:t>action selection </a:t>
            </a:r>
            <a:r>
              <a:rPr lang="en-US" sz="1600" dirty="0"/>
              <a:t>via balance between the Go and No-Go </a:t>
            </a:r>
          </a:p>
          <a:p>
            <a:r>
              <a:rPr lang="en-US" sz="1600" dirty="0"/>
              <a:t>      pathways </a:t>
            </a:r>
            <a:r>
              <a:rPr lang="en-US" sz="1600" dirty="0">
                <a:sym typeface="Symbol" panose="05050102010706020507" pitchFamily="18" charset="2"/>
              </a:rPr>
              <a:t></a:t>
            </a:r>
            <a:r>
              <a:rPr lang="en-US" sz="1600" dirty="0">
                <a:sym typeface="Wingdings" panose="05000000000000000000" pitchFamily="2" charset="2"/>
              </a:rPr>
              <a:t> action selection device (gearbox in an auto)</a:t>
            </a:r>
            <a:endParaRPr lang="en-US" sz="1600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19D7C6C1-DAA0-2387-2DC9-8B8D88F813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813190"/>
            <a:ext cx="4433609" cy="4262427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7894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Each BG nucleus: modeled in terms of the Izhikevich neuron model;</a:t>
                </a:r>
              </a:p>
              <a:p>
                <a:pPr>
                  <a:buNone/>
                </a:pPr>
                <a:r>
                  <a:rPr kumimoji="0" lang="en-US" altLang="ko-KR" sz="14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[Ref: E. M. Izhikevich, Dynamical systems in neuroscience: the geometry of excitability and bursting. MIT </a:t>
                </a:r>
              </a:p>
              <a:p>
                <a:pPr>
                  <a:buNone/>
                </a:pPr>
                <a:r>
                  <a:rPr kumimoji="0" lang="en-US" altLang="ko-KR" sz="14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Press, Cambridge, MA (2007).]</a:t>
                </a:r>
                <a:endParaRPr kumimoji="0" lang="en-US" altLang="ko-KR" sz="14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Eq. of Motion in the </a:t>
                </a:r>
                <a14:m>
                  <m:oMath xmlns:m="http://schemas.openxmlformats.org/officeDocument/2006/math">
                    <m:r>
                      <a:rPr lang="en-US" altLang="ko-KR" sz="1800" b="1" i="1" smtClean="0">
                        <a:latin typeface="Cambria Math" panose="02040503050406030204" pitchFamily="18" charset="0"/>
                      </a:rPr>
                      <m:t>𝑿</m:t>
                    </m:r>
                  </m:oMath>
                </a14:m>
                <a:r>
                  <a:rPr lang="en-US" altLang="ko-KR" sz="1800" b="1" dirty="0">
                    <a:sym typeface="Symbol" panose="05050102010706020507" pitchFamily="18" charset="2"/>
                  </a:rPr>
                  <a:t> cells (</a:t>
                </a:r>
                <a14:m>
                  <m:oMath xmlns:m="http://schemas.openxmlformats.org/officeDocument/2006/math">
                    <m:r>
                      <a:rPr lang="en-US" altLang="ko-KR" sz="1800" b="1" i="1">
                        <a:latin typeface="Cambria Math" panose="02040503050406030204" pitchFamily="18" charset="0"/>
                      </a:rPr>
                      <m:t>𝑿</m:t>
                    </m:r>
                  </m:oMath>
                </a14:m>
                <a:r>
                  <a:rPr lang="en-US" altLang="ko-KR" sz="1800" b="1" dirty="0">
                    <a:sym typeface="Symbol" panose="05050102010706020507" pitchFamily="18" charset="2"/>
                  </a:rPr>
                  <a:t>=D1 SPN,D2 SPN,STN,GP, &amp; </a:t>
                </a:r>
                <a:r>
                  <a:rPr lang="en-US" altLang="ko-KR" sz="1800" b="1" dirty="0" err="1">
                    <a:sym typeface="Symbol" panose="05050102010706020507" pitchFamily="18" charset="2"/>
                  </a:rPr>
                  <a:t>SNr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) of the BG</a:t>
                </a: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olidFill>
                      <a:schemeClr val="tx1"/>
                    </a:solidFill>
                  </a:rPr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f>
                      <m:f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</m:num>
                      <m:den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  <m:sup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</m:e>
                    </m:d>
                    <m:d>
                      <m:d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  <m:sup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</m:e>
                    </m:d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𝑠𝑝𝑜𝑛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  <m:r>
                      <a:rPr lang="en-US" altLang="ko-KR" sz="16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𝑠𝑦𝑛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𝑠𝑡𝑖𝑚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𝑑</m:t>
                        </m:r>
                        <m:sSubSup>
                          <m:sSubSup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sup>
                        </m:sSubSup>
                      </m:num>
                      <m:den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altLang="ko-KR" sz="1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begChr m:val="{"/>
                        <m:endChr m:val="}"/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sub>
                        </m:s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sSubSup>
                          <m:sSubSup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  <m:sup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)−</m:t>
                        </m:r>
                        <m:sSubSup>
                          <m:sSubSup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sup>
                        </m:sSubSup>
                      </m:e>
                    </m:d>
                    <m:r>
                      <a:rPr lang="en-US" altLang="ko-KR" sz="1600" i="1">
                        <a:latin typeface="Cambria Math" panose="02040503050406030204" pitchFamily="18" charset="0"/>
                      </a:rPr>
                      <m:t>;        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=1, ⋯, </m:t>
                    </m:r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 </a:t>
                </a:r>
                <a:r>
                  <a:rPr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(No. of the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cells)</a:t>
                </a:r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      with the auxiliary after-spike resetting: if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i="1">
                        <a:latin typeface="Cambria Math" panose="02040503050406030204" pitchFamily="18" charset="0"/>
                      </a:rPr>
                      <m:t>≥</m:t>
                    </m:r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𝑝𝑒𝑎𝑘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>
                    <a:sym typeface="Symbol" panose="05050102010706020507" pitchFamily="18" charset="2"/>
                  </a:rPr>
                  <a:t>, then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i="1"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altLang="ko-KR" sz="1600" dirty="0"/>
                  <a:t> &amp;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i="1">
                        <a:latin typeface="Cambria Math" panose="02040503050406030204" pitchFamily="18" charset="0"/>
                      </a:rPr>
                      <m:t>←</m:t>
                    </m:r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endParaRPr lang="en-US" altLang="ko-KR" sz="1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dirty="0">
                    <a:sym typeface="Symbol" panose="05050102010706020507" pitchFamily="18" charset="2"/>
                  </a:rPr>
                  <a:t>   </a:t>
                </a:r>
                <a:r>
                  <a:rPr lang="en-US" altLang="ko-KR" sz="1600" b="1" dirty="0">
                    <a:sym typeface="Symbol" panose="05050102010706020507" pitchFamily="18" charset="2"/>
                  </a:rPr>
                  <a:t>- </a:t>
                </a:r>
                <a14:m>
                  <m:oMath xmlns:m="http://schemas.openxmlformats.org/officeDocument/2006/math">
                    <m:r>
                      <a:rPr lang="en-US" altLang="ko-KR" sz="1600" b="1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𝒗</m:t>
                    </m:r>
                  </m:oMath>
                </a14:m>
                <a:r>
                  <a:rPr lang="en-US" altLang="ko-KR" sz="1600" b="1" dirty="0"/>
                  <a:t>: fast membrane potential &amp; </a:t>
                </a:r>
                <a14:m>
                  <m:oMath xmlns:m="http://schemas.openxmlformats.org/officeDocument/2006/math">
                    <m:r>
                      <a:rPr lang="en-US" altLang="ko-KR" sz="1600" b="1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𝒖</m:t>
                    </m:r>
                  </m:oMath>
                </a14:m>
                <a:r>
                  <a:rPr lang="en-US" altLang="ko-KR" sz="1600" b="1" dirty="0"/>
                  <a:t>: slow recovery variable</a:t>
                </a:r>
              </a:p>
              <a:p>
                <a:pPr marL="0" indent="0">
                  <a:buNone/>
                </a:pPr>
                <a:endParaRPr lang="en-US" altLang="ko-KR" sz="600" dirty="0"/>
              </a:p>
              <a:p>
                <a:pPr marL="0" indent="0">
                  <a:buNone/>
                </a:pPr>
                <a:r>
                  <a:rPr lang="en-US" altLang="ko-KR" sz="1600" b="1" dirty="0"/>
                  <a:t>   - 9 intrinsic parameters</a:t>
                </a:r>
                <a:r>
                  <a:rPr lang="en-US" altLang="ko-KR" sz="1600" dirty="0"/>
                  <a:t>: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𝐶</m:t>
                    </m:r>
                  </m:oMath>
                </a14:m>
                <a:r>
                  <a:rPr lang="en-US" altLang="ko-KR" sz="1600" dirty="0"/>
                  <a:t> (capacitance),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altLang="ko-KR" sz="1600" dirty="0"/>
                  <a:t> (resting membrane potential),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ko-KR" sz="1600" dirty="0"/>
                  <a:t> (instantaneous threshold potential),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𝑝𝑒𝑎𝑘</m:t>
                        </m:r>
                      </m:sub>
                    </m:sSub>
                  </m:oMath>
                </a14:m>
                <a:r>
                  <a:rPr lang="en-US" altLang="ko-KR" sz="1600" dirty="0"/>
                  <a:t> (spike cutoff value),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    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𝑘</m:t>
                    </m:r>
                  </m:oMath>
                </a14:m>
                <a:r>
                  <a:rPr lang="en-US" altLang="ko-KR" sz="1600" dirty="0"/>
                  <a:t> (associated with neuron’s rheobase),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altLang="ko-KR" sz="1600" dirty="0"/>
                  <a:t> (associated with input resistance)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    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ko-KR" sz="1600" dirty="0"/>
                  <a:t> (recovery time constant),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altLang="ko-KR" sz="1600" dirty="0"/>
                  <a:t> (after-spike reset value of </a:t>
                </a:r>
                <a14:m>
                  <m:oMath xmlns:m="http://schemas.openxmlformats.org/officeDocument/2006/math">
                    <m:r>
                      <a:rPr lang="en-US" altLang="ko-KR" sz="16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𝑣</m:t>
                    </m:r>
                  </m:oMath>
                </a14:m>
                <a:r>
                  <a:rPr lang="en-US" altLang="ko-KR" sz="1600" dirty="0"/>
                  <a:t>),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altLang="ko-KR" sz="1600" dirty="0"/>
                  <a:t> (after-spike jump value of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𝑢</m:t>
                    </m:r>
                  </m:oMath>
                </a14:m>
                <a:r>
                  <a:rPr lang="en-US" altLang="ko-KR" sz="1600" dirty="0"/>
                  <a:t>)</a:t>
                </a:r>
              </a:p>
              <a:p>
                <a:pPr marL="0" indent="0">
                  <a:buNone/>
                </a:pPr>
                <a:endParaRPr lang="en-US" altLang="ko-KR" sz="1000" dirty="0"/>
              </a:p>
              <a:p>
                <a:pPr marL="0" indent="0">
                  <a:buNone/>
                </a:pPr>
                <a:r>
                  <a:rPr lang="en-US" altLang="ko-KR" sz="1600" b="1" dirty="0"/>
                  <a:t>  - Current into the </a:t>
                </a:r>
                <a14:m>
                  <m:oMath xmlns:m="http://schemas.openxmlformats.org/officeDocument/2006/math">
                    <m:r>
                      <a:rPr lang="en-US" altLang="ko-KR" sz="1600" b="1" i="1" smtClean="0">
                        <a:latin typeface="Cambria Math" panose="02040503050406030204" pitchFamily="18" charset="0"/>
                      </a:rPr>
                      <m:t>𝒊</m:t>
                    </m:r>
                  </m:oMath>
                </a14:m>
                <a:r>
                  <a:rPr lang="en-US" altLang="ko-KR" sz="1600" b="1" dirty="0" err="1"/>
                  <a:t>th</a:t>
                </a:r>
                <a:r>
                  <a:rPr lang="en-US" altLang="ko-KR" sz="1600" b="1" dirty="0"/>
                  <a:t> cell in the </a:t>
                </a:r>
                <a14:m>
                  <m:oMath xmlns:m="http://schemas.openxmlformats.org/officeDocument/2006/math">
                    <m:r>
                      <a:rPr lang="en-US" altLang="ko-KR" sz="1600" b="1" i="1">
                        <a:latin typeface="Cambria Math" panose="02040503050406030204" pitchFamily="18" charset="0"/>
                      </a:rPr>
                      <m:t>𝑿</m:t>
                    </m:r>
                  </m:oMath>
                </a14:m>
                <a:r>
                  <a:rPr lang="en-US" altLang="ko-KR" sz="1600" b="1" dirty="0"/>
                  <a:t> subpopulation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𝑋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𝑠𝑝𝑜𝑛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𝑋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sSubSup>
                      <m:sSubSup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𝑠𝑡𝑖𝑚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</m:oMath>
                </a14:m>
                <a:endParaRPr lang="en-US" altLang="ko-KR" sz="1600" i="1" dirty="0">
                  <a:effectLst/>
                  <a:latin typeface="Cambria Math" panose="02040503050406030204" pitchFamily="18" charset="0"/>
                  <a:ea typeface="HY신명조" panose="02030600000101010101" pitchFamily="18" charset="-127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US" altLang="ko-KR" sz="16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𝑠𝑝𝑜𝑛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𝑋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Spontaneous current,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Synaptic current,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𝑠𝑡𝑖𝑚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𝑋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Injected stimulation current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789470"/>
              </a:xfrm>
              <a:prstGeom prst="rect">
                <a:avLst/>
              </a:prstGeom>
              <a:blipFill>
                <a:blip r:embed="rId2"/>
                <a:stretch>
                  <a:fillRect l="-613" t="-316" r="-13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33080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Governing Equation </a:t>
            </a:r>
            <a:r>
              <a:rPr kumimoji="0" lang="en-US" altLang="ko-KR" sz="2200" b="1" dirty="0"/>
              <a:t>for The Population Dynamics of</a:t>
            </a:r>
            <a:r>
              <a:rPr kumimoji="0" lang="ko-KR" altLang="en-US" sz="2200" b="1" dirty="0"/>
              <a:t> </a:t>
            </a:r>
            <a:r>
              <a:rPr kumimoji="0" lang="en-US" altLang="ko-KR" sz="2200" b="1" dirty="0"/>
              <a:t>The BG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3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718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4" y="620688"/>
                <a:ext cx="9109075" cy="6538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Spontaneous Current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𝒔𝒑𝒐𝒏</m:t>
                        </m:r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𝒊</m:t>
                        </m:r>
                      </m:sub>
                      <m:sup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𝑿</m:t>
                        </m:r>
                        <m:r>
                          <a:rPr lang="en-US" altLang="ko-KR" sz="1800" b="1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600" dirty="0"/>
                  <a:t>  </a:t>
                </a:r>
                <a:r>
                  <a:rPr lang="en-US" altLang="ko-KR" sz="1500" dirty="0"/>
                  <a:t>Spontaneous current into the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ko-KR" sz="1500" dirty="0"/>
                  <a:t>th cell in the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altLang="ko-KR" sz="1500" dirty="0"/>
                  <a:t> subpopulation for their spontaneous firing activity, </a:t>
                </a:r>
              </a:p>
              <a:p>
                <a:pPr>
                  <a:buNone/>
                </a:pPr>
                <a:r>
                  <a:rPr lang="en-US" altLang="ko-KR" sz="1500" dirty="0">
                    <a:solidFill>
                      <a:schemeClr val="tx1"/>
                    </a:solidFill>
                  </a:rPr>
                  <a:t>  independent of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</a:rPr>
                  <a:t>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𝑠𝑝𝑜𝑛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𝑠𝑝𝑜𝑛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= </m:t>
                    </m:r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lang="en-US" altLang="ko-KR" sz="15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Synaptic Current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𝐴𝑀𝑃𝐴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𝑇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ko-KR" sz="1500" i="1" smtClean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𝐵</m:t>
                    </m:r>
                    <m:d>
                      <m:d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𝑋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)</m:t>
                            </m:r>
                          </m:sup>
                        </m:sSubSup>
                      </m:e>
                    </m:d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⋅</m:t>
                    </m:r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𝑁𝑀𝐷𝐴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𝑇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𝐺𝐴𝐵𝐴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𝑇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;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𝑇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𝑋</m:t>
                    </m:r>
                  </m:oMath>
                </a14:m>
                <a:r>
                  <a:rPr lang="en-US" altLang="ko-KR" sz="1500" dirty="0"/>
                  <a:t>   </a:t>
                </a:r>
              </a:p>
              <a:p>
                <a:pPr>
                  <a:buNone/>
                </a:pPr>
                <a:r>
                  <a:rPr lang="en-US" altLang="ko-KR" sz="1500" dirty="0"/>
                  <a:t> 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altLang="ko-KR" sz="1500" dirty="0"/>
                  <a:t> (=AMPA, NMDA, or GABA) receptor-mediated synaptic current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500" dirty="0"/>
                  <a:t> from the presynaptic source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altLang="ko-KR" sz="1500" dirty="0"/>
                  <a:t> </a:t>
                </a:r>
              </a:p>
              <a:p>
                <a:pPr>
                  <a:buNone/>
                </a:pPr>
                <a:r>
                  <a:rPr lang="en-US" altLang="ko-KR" sz="1500" dirty="0"/>
                  <a:t>  population to the postsynaptic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ko-KR" sz="1500" dirty="0"/>
                  <a:t>th neuron in the target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altLang="ko-KR" sz="1500" dirty="0"/>
                  <a:t> po</a:t>
                </a:r>
                <a:r>
                  <a:rPr lang="en-US" altLang="ko-KR" sz="1500" dirty="0">
                    <a:solidFill>
                      <a:schemeClr val="tx1"/>
                    </a:solidFill>
                  </a:rPr>
                  <a:t>pulation: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4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  <m:r>
                          <a:rPr lang="en-US" altLang="ko-KR" sz="1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𝑇</m:t>
                            </m:r>
                            <m:r>
                              <a:rPr lang="en-US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  <m:r>
                      <a:rPr lang="en-US" altLang="ko-KR" sz="14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ko-KR" sz="14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altLang="ko-KR" sz="14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)=</m:t>
                    </m:r>
                    <m:sSubSup>
                      <m:sSubSupPr>
                        <m:ctrlPr>
                          <a:rPr lang="ko-KR" altLang="ko-KR" sz="1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b>
                        <m:r>
                          <a:rPr lang="en-US" altLang="ko-KR" sz="1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  <m:r>
                          <a:rPr lang="en-US" altLang="ko-KR" sz="1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𝑇</m:t>
                            </m:r>
                            <m:r>
                              <a:rPr lang="en-US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  <m:r>
                      <a:rPr lang="en-US" altLang="ko-KR" sz="14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ko-KR" sz="14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altLang="ko-KR" sz="14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)</m:t>
                    </m:r>
                    <m:d>
                      <m:dPr>
                        <m:ctrlPr>
                          <a:rPr lang="ko-KR" altLang="ko-KR" sz="1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4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4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</m:e>
                            </m:d>
                          </m:sup>
                        </m:sSubSup>
                        <m:r>
                          <a:rPr lang="en-US" altLang="ko-KR" sz="14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ko-KR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altLang="ko-KR" sz="14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4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4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𝑆</m:t>
                                </m:r>
                              </m:e>
                            </m:d>
                          </m:sup>
                        </m:sSubSup>
                      </m:e>
                    </m:d>
                  </m:oMath>
                </a14:m>
                <a:endParaRPr lang="en-US" altLang="ko-KR" sz="14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olidFill>
                      <a:schemeClr val="tx1"/>
                    </a:solidFill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𝑇</m:t>
                            </m:r>
                            <m:r>
                              <a:rPr lang="en-US" altLang="ko-KR" sz="15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  <m:d>
                      <m:d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</m:d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50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𝑔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𝑚𝑎𝑥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𝑇</m:t>
                            </m:r>
                            <m:r>
                              <a:rPr lang="en-US" altLang="ko-KR" sz="1500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  <m:nary>
                      <m:naryPr>
                        <m:chr m:val="∑"/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sub>
                        </m:sSub>
                      </m:sup>
                      <m:e>
                        <m:sSubSup>
                          <m:sSubSup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𝑖𝑗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𝑆</m:t>
                                </m:r>
                              </m:e>
                            </m:d>
                          </m:sup>
                        </m:sSub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⋅</m:t>
                        </m:r>
                        <m:sSubSup>
                          <m:sSubSup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𝑆</m:t>
                                </m:r>
                              </m:e>
                            </m:d>
                          </m:sup>
                        </m:sSub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;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ko-KR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</a:rPr>
                  <a:t> maximum synaptic conductance</a:t>
                </a:r>
              </a:p>
              <a:p>
                <a:pPr>
                  <a:buNone/>
                </a:pPr>
                <a:r>
                  <a:rPr lang="en-US" altLang="ko-KR" sz="1500" dirty="0">
                    <a:solidFill>
                      <a:schemeClr val="tx1"/>
                    </a:solidFill>
                    <a:effectLst/>
                    <a:ea typeface="HY신명조" panose="02030600000101010101" pitchFamily="18" charset="-127"/>
                    <a:cs typeface="Times New Roman" panose="02020603050405020304" pitchFamily="18" charset="0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𝑊</m:t>
                    </m:r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 {</m:t>
                    </m:r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𝑇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}</m:t>
                    </m:r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+mn-lt"/>
                    <a:ea typeface="HY신명조" panose="02030600000101010101" pitchFamily="18" charset="-127"/>
                    <a:cs typeface="Times New Roman" panose="02020603050405020304" pitchFamily="18" charset="0"/>
                  </a:rPr>
                  <a:t>: </a:t>
                </a:r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+mn-lt"/>
                    <a:cs typeface="Times New Roman" panose="02020603050405020304" pitchFamily="18" charset="0"/>
                  </a:rPr>
                  <a:t>Synaptic connection matrix;</a:t>
                </a:r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+mn-lt"/>
                    <a:cs typeface="Times New Roman" panose="02020603050405020304" pitchFamily="18" charset="0"/>
                  </a:rPr>
                  <a:t>of the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𝑗</m:t>
                    </m:r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+mn-lt"/>
                    <a:cs typeface="Times New Roman" panose="02020603050405020304" pitchFamily="18" charset="0"/>
                  </a:rPr>
                  <a:t>th presynaptic neuron is </a:t>
                </a:r>
              </a:p>
              <a:p>
                <a:pPr>
                  <a:buNone/>
                </a:pPr>
                <a:r>
                  <a:rPr lang="en-US" altLang="ko-KR" sz="1500" dirty="0">
                    <a:solidFill>
                      <a:schemeClr val="tx1"/>
                    </a:solidFill>
                    <a:latin typeface="+mn-lt"/>
                    <a:cs typeface="Times New Roman" panose="02020603050405020304" pitchFamily="18" charset="0"/>
                  </a:rPr>
                  <a:t>                                 </a:t>
                </a:r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+mn-lt"/>
                    <a:cs typeface="Times New Roman" panose="02020603050405020304" pitchFamily="18" charset="0"/>
                  </a:rPr>
                  <a:t>connected to the </a:t>
                </a:r>
                <a14:m>
                  <m:oMath xmlns:m="http://schemas.openxmlformats.org/officeDocument/2006/math"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𝑖</m:t>
                    </m:r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+mn-lt"/>
                    <a:cs typeface="Times New Roman" panose="02020603050405020304" pitchFamily="18" charset="0"/>
                  </a:rPr>
                  <a:t>th postsynaptic neuron; otherwise 0.</a:t>
                </a:r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>
                  <a:buNone/>
                </a:pPr>
                <a:r>
                  <a:rPr lang="en-US" altLang="ko-KR" sz="1500" dirty="0">
                    <a:solidFill>
                      <a:schemeClr val="tx1"/>
                    </a:solidFill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𝑇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  <m:d>
                      <m:d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</m:d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: </m:t>
                    </m:r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+mn-lt"/>
                    <a:ea typeface="HY신명조" panose="02030600000101010101" pitchFamily="18" charset="-127"/>
                    <a:cs typeface="Times New Roman" panose="02020603050405020304" pitchFamily="18" charset="0"/>
                  </a:rPr>
                  <a:t>synaptic gate variable, representing the fraction of open postsynaptic ion channels;</a:t>
                </a:r>
              </a:p>
              <a:p>
                <a:pPr>
                  <a:buNone/>
                </a:pPr>
                <a:r>
                  <a:rPr lang="en-US" altLang="ko-KR" sz="1500" dirty="0">
                    <a:solidFill>
                      <a:schemeClr val="tx1"/>
                    </a:solidFill>
                    <a:latin typeface="+mn-lt"/>
                    <a:ea typeface="HY신명조" panose="02030600000101010101" pitchFamily="18" charset="-127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𝑇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  <m:d>
                      <m:d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</m:d>
                    <m:r>
                      <a:rPr lang="en-US" altLang="ko-KR" sz="1500" i="1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sSubSup>
                          <m:sSubSup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𝑠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)</m:t>
                            </m:r>
                          </m:sup>
                        </m:sSubSup>
                      </m:sup>
                      <m:e>
                        <m:sSubSup>
                          <m:sSubSup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𝑆</m:t>
                                </m:r>
                              </m:e>
                            </m:d>
                          </m:sup>
                        </m:sSub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e>
                            </m:d>
                          </m:sup>
                        </m:sSub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𝑙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ko-KR" sz="150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𝑆</m:t>
                                </m:r>
                              </m:e>
                            </m:d>
                          </m:sup>
                        </m:sSub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  <m:d>
                      <m:d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ko-KR" sz="1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sSubSup>
                          <m:sSubSup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  <m:sup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</m:sup>
                    </m:sSup>
                    <m:r>
                      <a:rPr lang="en-US" altLang="ko-KR" sz="1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sty m:val="p"/>
                      </m:rPr>
                      <a:rPr lang="en-US" altLang="ko-KR" sz="15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altLang="ko-KR" sz="1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sz="1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ko-KR" sz="15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ko-KR" sz="14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; </a:t>
                </a:r>
              </a:p>
              <a:p>
                <a:pPr>
                  <a:buNone/>
                </a:pPr>
                <a:r>
                  <a:rPr lang="en-US" altLang="ko-KR" sz="1500" dirty="0">
                    <a:solidFill>
                      <a:schemeClr val="tx1"/>
                    </a:solidFill>
                  </a:rPr>
                  <a:t>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5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altLang="ko-KR" sz="1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sz="1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ko-KR" sz="1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</a:rPr>
                  <a:t>: Heaviside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5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ko-KR" sz="1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</a:rPr>
                  <a:t> 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sz="15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t</m:t>
                    </m:r>
                    <m:r>
                      <a:rPr lang="en-US" altLang="ko-KR" sz="15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</a:rPr>
                  <a:t>; otherwise, 0</a:t>
                </a:r>
                <a:r>
                  <a:rPr lang="en-US" altLang="ko-KR" sz="14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lang="en-US" altLang="ko-KR" sz="1500" dirty="0">
                    <a:solidFill>
                      <a:schemeClr val="tx1"/>
                    </a:solidFill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𝜏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𝑇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: </a:t>
                </a:r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+mn-lt"/>
                    <a:ea typeface="HY신명조" panose="02030600000101010101" pitchFamily="18" charset="-127"/>
                  </a:rPr>
                  <a:t>Synaptic decay time</a:t>
                </a:r>
                <a:r>
                  <a:rPr lang="en-US" altLang="ko-KR" sz="15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  <a:sym typeface="Symbol" panose="05050102010706020507" pitchFamily="18" charset="2"/>
                  </a:rPr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500" dirty="0">
                    <a:solidFill>
                      <a:schemeClr val="tx1"/>
                    </a:solidFill>
                  </a:rPr>
                  <a:t>: Synaptic delay latency time constant</a:t>
                </a:r>
              </a:p>
              <a:p>
                <a:pPr>
                  <a:buNone/>
                </a:pPr>
                <a:r>
                  <a:rPr lang="en-US" altLang="ko-KR" sz="1500" dirty="0">
                    <a:effectLst/>
                    <a:ea typeface="HY신명조" panose="02030600000101010101" pitchFamily="18" charset="-127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𝐵</m:t>
                    </m:r>
                    <m:d>
                      <m:d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</m:d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=1/[1+0.28⋅</m:t>
                    </m:r>
                    <m:sSub>
                      <m:sSub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d>
                          <m:dPr>
                            <m:begChr m:val="["/>
                            <m:endChr m:val="]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50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M</m:t>
                            </m:r>
                            <m:sSup>
                              <m:sSupPr>
                                <m:ctrlPr>
                                  <a:rPr lang="ko-KR" altLang="ko-KR" sz="1500" i="1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ko-KR" sz="1500"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g</m:t>
                                </m:r>
                              </m:e>
                              <m:sup>
                                <m:r>
                                  <a:rPr lang="en-US" altLang="ko-KR" sz="1500"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2+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⋅</m:t>
                    </m:r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ko-KR" altLang="en-US" sz="1500" i="1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  <a:cs typeface="바탕" panose="02030600000101010101" pitchFamily="18" charset="-127"/>
                          </a:rPr>
                          <m:t>−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  <a:cs typeface="바탕" panose="02030600000101010101" pitchFamily="18" charset="-127"/>
                          </a:rPr>
                          <m:t>0.062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  <a:cs typeface="바탕" panose="02030600000101010101" pitchFamily="18" charset="-127"/>
                          </a:rPr>
                          <m:t>𝑣</m:t>
                        </m:r>
                      </m:sup>
                    </m:sSup>
                  </m:oMath>
                </a14:m>
                <a:r>
                  <a:rPr lang="en-US" altLang="ko-KR" sz="1500" dirty="0"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]: </a:t>
                </a:r>
                <a:r>
                  <a:rPr lang="en-US" altLang="ko-KR" sz="1500" dirty="0">
                    <a:latin typeface="+mn-lt"/>
                    <a:ea typeface="HY신명조" panose="02030600000101010101" pitchFamily="18" charset="-127"/>
                  </a:rPr>
                  <a:t>Blocking effect of </a:t>
                </a:r>
                <a:r>
                  <a:rPr lang="en-US" altLang="ko-KR" sz="1500" dirty="0">
                    <a:ea typeface="HY신명조" panose="02030600000101010101" pitchFamily="18" charset="-127"/>
                  </a:rPr>
                  <a:t>Mg</a:t>
                </a:r>
                <a:r>
                  <a:rPr lang="en-US" altLang="ko-KR" sz="1500" baseline="30000" dirty="0">
                    <a:ea typeface="HY신명조" panose="02030600000101010101" pitchFamily="18" charset="-127"/>
                  </a:rPr>
                  <a:t>2+ </a:t>
                </a:r>
                <a:r>
                  <a:rPr lang="en-US" altLang="ko-KR" sz="1500" dirty="0">
                    <a:ea typeface="HY신명조" panose="02030600000101010101" pitchFamily="18" charset="-127"/>
                  </a:rPr>
                  <a:t>ions </a:t>
                </a:r>
                <a:r>
                  <a:rPr lang="en-US" altLang="ko-KR" sz="1500" dirty="0">
                    <a:latin typeface="+mn-lt"/>
                    <a:ea typeface="HY신명조" panose="02030600000101010101" pitchFamily="18" charset="-127"/>
                  </a:rPr>
                  <a:t>in the NMDA receptors</a:t>
                </a:r>
                <a:endParaRPr lang="en-US" altLang="ko-KR" sz="1500" dirty="0">
                  <a:latin typeface="+mn-lt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6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ym typeface="Symbol" panose="05050102010706020507" pitchFamily="18" charset="2"/>
                  </a:rPr>
                  <a:t> Random Background Input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𝑠𝑡𝑖𝑚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𝑋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𝐷𝐶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  <m:r>
                      <a:rPr lang="en-US" altLang="ko-KR" sz="1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(=0)+</m:t>
                    </m:r>
                    <m:sSubSup>
                      <m:sSubSupPr>
                        <m:ctrlPr>
                          <a:rPr lang="ko-KR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𝑏𝑎𝑐𝑘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𝑋</m:t>
                        </m:r>
                        <m:r>
                          <a:rPr lang="en-US" altLang="ko-KR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;</m:t>
                    </m:r>
                    <m:r>
                      <a:rPr lang="en-US" altLang="ko-KR" sz="1500" b="0" i="1" smtClean="0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 </m:t>
                    </m:r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𝑏𝑎𝑐𝑘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ko-KR" sz="15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ko-KR" sz="15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  <m:d>
                      <m:dPr>
                        <m:ctrlPr>
                          <a:rPr lang="en-US" altLang="ko-KR" sz="15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ko-KR" sz="1500" dirty="0"/>
                  <a:t>      </a:t>
                </a:r>
              </a:p>
              <a:p>
                <a:pPr>
                  <a:buNone/>
                </a:pPr>
                <a:r>
                  <a:rPr lang="en-US" altLang="ko-KR" sz="1500" dirty="0"/>
                  <a:t>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sz="15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ko-KR" sz="15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ko-KR" sz="1500" dirty="0"/>
                  <a:t>: Gaussian white noise with the zero mean &amp; the unit variance</a:t>
                </a:r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effectLst/>
                    <a:ea typeface="HY신명조" panose="02030600000101010101" pitchFamily="18" charset="-127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:</a:t>
                </a:r>
                <a:r>
                  <a:rPr lang="en-US" altLang="ko-KR" sz="1500" dirty="0">
                    <a:effectLst/>
                    <a:latin typeface="+mn-lt"/>
                    <a:ea typeface="HY신명조" panose="02030600000101010101" pitchFamily="18" charset="-127"/>
                  </a:rPr>
                  <a:t> parameter controlling the noise amplitude (strength)</a:t>
                </a:r>
                <a:endParaRPr kumimoji="0" lang="en-US" altLang="ko-KR" sz="1500" dirty="0">
                  <a:solidFill>
                    <a:schemeClr val="tx1"/>
                  </a:solidFill>
                  <a:latin typeface="+mn-lt"/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4" y="620688"/>
                <a:ext cx="9109075" cy="6538200"/>
              </a:xfrm>
              <a:prstGeom prst="rect">
                <a:avLst/>
              </a:prstGeom>
              <a:blipFill>
                <a:blip r:embed="rId2"/>
                <a:stretch>
                  <a:fillRect l="-6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665765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Current Sources for The In-Vivo Firing Activities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4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20688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493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991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DA Effect on The Intrinsic Parameters of D1/D2 SPNs</a:t>
                </a: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altLang="ko-KR" sz="1600" b="1" dirty="0">
                    <a:solidFill>
                      <a:schemeClr val="tx1"/>
                    </a:solidFill>
                  </a:rPr>
                  <a:t>  - D1 SPN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𝑟</m:t>
                        </m:r>
                      </m:sub>
                      <m:sup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1)</m:t>
                        </m:r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← </m:t>
                    </m:r>
                    <m:sSubSup>
                      <m:sSubSup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𝑟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𝐷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1</m:t>
                            </m:r>
                          </m:e>
                        </m:d>
                      </m:sup>
                    </m:sSubSup>
                    <m:d>
                      <m:d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1+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𝐾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</a:rPr>
                  <a:t>: </a:t>
                </a:r>
                <a:r>
                  <a:rPr lang="en-US" altLang="ko-KR" sz="1600" dirty="0"/>
                  <a:t>Up-scaling in the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1)</m:t>
                        </m:r>
                      </m:sup>
                    </m:sSubSup>
                  </m:oMath>
                </a14:m>
                <a:r>
                  <a:rPr lang="en-US" altLang="ko-KR" sz="1600" dirty="0"/>
                  <a:t> (hyperpolarization effect) (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=0.0289</m:t>
                    </m:r>
                  </m:oMath>
                </a14:m>
                <a:r>
                  <a:rPr lang="en-US" altLang="ko-KR" sz="1600" dirty="0"/>
                  <a:t>)</a:t>
                </a:r>
              </a:p>
              <a:p>
                <a:pPr marL="0" indent="0">
                  <a:buNone/>
                </a:pPr>
                <a:r>
                  <a:rPr lang="en-US" altLang="ko-KR" sz="16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𝑑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←</m:t>
                    </m:r>
                    <m:sSub>
                      <m:sSub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𝑑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(1</m:t>
                    </m:r>
                    <m:r>
                      <a:rPr lang="ko-KR" altLang="en-US" sz="1600" i="1">
                        <a:effectLst/>
                        <a:latin typeface="Cambria Math" panose="02040503050406030204" pitchFamily="18" charset="0"/>
                        <a:ea typeface="바탕" panose="02030600000101010101" pitchFamily="18" charset="-127"/>
                        <a:cs typeface="바탕" panose="02030600000101010101" pitchFamily="18" charset="-127"/>
                      </a:rPr>
                      <m:t>−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𝐿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⋅</m:t>
                    </m:r>
                    <m:sSub>
                      <m:sSub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</a:rPr>
                  <a:t>: </a:t>
                </a:r>
                <a:r>
                  <a:rPr lang="en-US" altLang="ko-KR" sz="1600" dirty="0"/>
                  <a:t>Down-scaling in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ko-KR" sz="1600" dirty="0"/>
                  <a:t> (depolarization effect) </a:t>
                </a:r>
                <a:r>
                  <a:rPr lang="en-US" altLang="ko-KR" sz="1600" dirty="0">
                    <a:latin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=0.331</m:t>
                    </m:r>
                  </m:oMath>
                </a14:m>
                <a:r>
                  <a:rPr lang="en-US" altLang="ko-KR" sz="1600" dirty="0"/>
                  <a:t>)</a:t>
                </a:r>
              </a:p>
              <a:p>
                <a:pPr>
                  <a:buNone/>
                </a:pPr>
                <a:r>
                  <a:rPr lang="en-US" altLang="ko-KR" sz="1600" b="1" dirty="0"/>
                  <a:t>  - D2 SPN</a:t>
                </a:r>
              </a:p>
              <a:p>
                <a:pPr>
                  <a:buNone/>
                </a:pPr>
                <a:r>
                  <a:rPr lang="en-US" altLang="ko-KR" sz="16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← </m:t>
                    </m:r>
                    <m:sSub>
                      <m:sSub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(1</m:t>
                    </m:r>
                    <m:r>
                      <a:rPr lang="ko-KR" altLang="en-US" sz="1600" i="1">
                        <a:effectLst/>
                        <a:latin typeface="Cambria Math" panose="02040503050406030204" pitchFamily="18" charset="0"/>
                        <a:ea typeface="바탕" panose="02030600000101010101" pitchFamily="18" charset="-127"/>
                        <a:cs typeface="바탕" panose="02030600000101010101" pitchFamily="18" charset="-127"/>
                      </a:rPr>
                      <m:t>−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𝛼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⋅</m:t>
                    </m:r>
                    <m:sSub>
                      <m:sSub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</a:rPr>
                  <a:t>: </a:t>
                </a:r>
                <a:r>
                  <a:rPr lang="en-US" altLang="ko-KR" sz="1600" dirty="0"/>
                  <a:t>Down-scaling in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ko-KR" sz="1600" dirty="0"/>
                  <a:t> (depolarization effect) </a:t>
                </a:r>
                <a:r>
                  <a:rPr lang="en-US" altLang="ko-KR" sz="1600" dirty="0">
                    <a:latin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ko-KR" sz="16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=0.032</m:t>
                    </m:r>
                  </m:oMath>
                </a14:m>
                <a:r>
                  <a:rPr lang="en-US" altLang="ko-KR" sz="1600" dirty="0"/>
                  <a:t>)</a:t>
                </a:r>
              </a:p>
              <a:p>
                <a:pPr>
                  <a:buNone/>
                </a:pPr>
                <a:endParaRPr kumimoji="0" lang="en-US" altLang="ko-KR" sz="10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DA Effect on The Synaptic Currents</a:t>
                </a: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chemeClr val="tx1"/>
                    </a:solidFill>
                  </a:rPr>
                  <a:t>  </a:t>
                </a:r>
                <a:r>
                  <a:rPr lang="en-US" altLang="ko-KR" sz="1600" b="1" dirty="0">
                    <a:solidFill>
                      <a:schemeClr val="tx1"/>
                    </a:solidFill>
                  </a:rPr>
                  <a:t>- D1 SPN </a:t>
                </a:r>
              </a:p>
              <a:p>
                <a:pPr>
                  <a:buNone/>
                </a:pPr>
                <a:r>
                  <a:rPr lang="en-US" altLang="ko-KR" sz="1600" b="0" dirty="0">
                    <a:effectLst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𝐴𝑀𝑃𝐴</m:t>
                        </m:r>
                      </m:sub>
                      <m:sup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1,</m:t>
                        </m:r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𝐶𝑡𝑥</m:t>
                        </m:r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𝐵</m:t>
                    </m:r>
                    <m:d>
                      <m:d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ko-KR" sz="16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altLang="ko-KR" sz="16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ko-KR" sz="16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𝐷</m:t>
                            </m:r>
                            <m:r>
                              <a:rPr lang="en-US" altLang="ko-KR" sz="16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1)</m:t>
                            </m:r>
                          </m:sup>
                        </m:sSup>
                      </m:e>
                    </m:d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⋅</m:t>
                    </m:r>
                    <m:sSubSup>
                      <m:sSubSupPr>
                        <m:ctrlP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𝑁𝑀𝐷𝐴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𝐶𝑡𝑥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d>
                      <m:d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𝛽</m:t>
                            </m:r>
                          </m:e>
                          <m:sup>
                            <m:d>
                              <m:dPr>
                                <m:ctrlPr>
                                  <a:rPr lang="ko-KR" altLang="ko-KR" sz="1600" i="1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𝐷</m:t>
                                </m:r>
                                <m:r>
                                  <a:rPr lang="en-US" altLang="ko-KR" sz="1600" i="1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e>
                            </m:d>
                          </m:sup>
                        </m:sSup>
                        <m:sSub>
                          <m:sSub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</a:rPr>
                  <a:t>: Up-scaling of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𝑁𝑀𝐷𝐴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𝐶𝑡𝑥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/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1)</m:t>
                        </m:r>
                      </m:sup>
                    </m:sSup>
                    <m:r>
                      <a:rPr lang="en-US" altLang="ko-KR" sz="1600" i="1"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lang="en-US" altLang="ko-KR" sz="1600" dirty="0"/>
                  <a:t>)</a:t>
                </a:r>
                <a:endParaRPr lang="en-US" altLang="ko-KR" sz="1600" dirty="0">
                  <a:solidFill>
                    <a:schemeClr val="tx1"/>
                  </a:solidFill>
                </a:endParaRPr>
              </a:p>
              <a:p>
                <a:pPr>
                  <a:buNone/>
                </a:pPr>
                <a:r>
                  <a:rPr lang="en-US" altLang="ko-KR" sz="1600" b="1" dirty="0">
                    <a:solidFill>
                      <a:schemeClr val="tx1"/>
                    </a:solidFill>
                  </a:rPr>
                  <a:t>  - D2 SPN</a:t>
                </a:r>
              </a:p>
              <a:p>
                <a:pPr>
                  <a:buNone/>
                </a:pPr>
                <a:r>
                  <a:rPr lang="en-US" altLang="ko-KR" sz="1600" b="0" dirty="0">
                    <a:effectLst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𝐴𝑀𝑃𝐴</m:t>
                        </m:r>
                      </m:sub>
                      <m:sup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2,</m:t>
                        </m:r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𝐶𝑡𝑥</m:t>
                        </m:r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d>
                      <m:d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ko-KR" altLang="en-US" sz="1600" i="1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  <a:cs typeface="바탕" panose="02030600000101010101" pitchFamily="18" charset="-127"/>
                          </a:rPr>
                          <m:t>−</m:t>
                        </m:r>
                        <m:sSup>
                          <m:sSup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𝛽</m:t>
                            </m:r>
                          </m:e>
                          <m:sup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𝐷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2)</m:t>
                            </m:r>
                          </m:sup>
                        </m:sSup>
                        <m:sSub>
                          <m:sSub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𝐵</m:t>
                    </m:r>
                    <m:d>
                      <m:d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ko-KR" sz="16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US" altLang="ko-KR" sz="16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ko-KR" sz="16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𝐷</m:t>
                            </m:r>
                            <m:r>
                              <a:rPr lang="en-US" altLang="ko-KR" sz="16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2)</m:t>
                            </m:r>
                          </m:sup>
                        </m:sSup>
                      </m:e>
                    </m:d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⋅</m:t>
                    </m:r>
                    <m:sSubSup>
                      <m:sSubSupPr>
                        <m:ctrlP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𝑁𝑀𝐷𝐴</m:t>
                        </m:r>
                      </m:sub>
                      <m:sup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2,</m:t>
                        </m:r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𝐶𝑡𝑥</m:t>
                        </m:r>
                        <m:r>
                          <a:rPr lang="en-US" altLang="ko-KR" sz="16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</a:rPr>
                  <a:t>: Down-scaling of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𝐴𝑀𝑃𝐴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𝐶𝑡𝑥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</a:rPr>
                  <a:t> </a:t>
                </a:r>
                <a:r>
                  <a:rPr lang="en-US" altLang="ko-KR" sz="1600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2)</m:t>
                        </m:r>
                      </m:sup>
                    </m:sSup>
                    <m:r>
                      <a:rPr lang="en-US" altLang="ko-KR" sz="1600" i="1">
                        <a:latin typeface="Cambria Math" panose="02040503050406030204" pitchFamily="18" charset="0"/>
                      </a:rPr>
                      <m:t>=0.3</m:t>
                    </m:r>
                  </m:oMath>
                </a14:m>
                <a:r>
                  <a:rPr lang="en-US" altLang="ko-KR" sz="1600" dirty="0"/>
                  <a:t>)</a:t>
                </a:r>
                <a:endParaRPr lang="en-US" altLang="ko-KR" sz="1600" dirty="0">
                  <a:solidFill>
                    <a:schemeClr val="tx1"/>
                  </a:solidFill>
                </a:endParaRPr>
              </a:p>
              <a:p>
                <a:pPr>
                  <a:buNone/>
                </a:pPr>
                <a:r>
                  <a:rPr lang="en-US" altLang="ko-KR" sz="1600" b="1" dirty="0"/>
                  <a:t>  - STN</a:t>
                </a:r>
                <a:r>
                  <a:rPr lang="en-US" altLang="ko-KR" sz="1600" dirty="0"/>
                  <a:t> </a:t>
                </a:r>
              </a:p>
              <a:p>
                <a:pPr>
                  <a:buNone/>
                </a:pPr>
                <a:r>
                  <a:rPr lang="en-US" altLang="ko-KR" sz="1600" dirty="0"/>
                  <a:t>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𝐴𝑀𝑃𝐴</m:t>
                            </m:r>
                          </m:sub>
                          <m:sup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𝑆𝑇𝑁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𝐶𝑡𝑥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𝐵</m:t>
                        </m:r>
                        <m:d>
                          <m:d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ko-KR" altLang="ko-KR" sz="16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𝑆𝑇𝑁</m:t>
                                </m:r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bSup>
                          </m:e>
                        </m:d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⋅</m:t>
                        </m:r>
                        <m:sSubSup>
                          <m:sSubSup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𝑁𝑀𝐷𝐴</m:t>
                            </m:r>
                          </m:sub>
                          <m:sup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𝑆𝑇𝑁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𝐶𝑡𝑥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</m:e>
                    </m:d>
                    <m:d>
                      <m:d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latin typeface="Cambria Math" panose="02040503050406030204" pitchFamily="18" charset="0"/>
                                  </a:rPr>
                                  <m:t>𝑆𝑇𝑁</m:t>
                                </m:r>
                              </m:e>
                            </m:d>
                          </m:sup>
                        </m:sSubSup>
                        <m:sSub>
                          <m:sSub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ko-KR" sz="1600" i="1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𝐺𝐴𝐵𝐴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𝑆𝑇𝑁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𝐺𝑃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(1</m:t>
                    </m:r>
                    <m:r>
                      <a:rPr lang="ko-KR" altLang="en-US" sz="1600" i="1">
                        <a:latin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𝑆𝑇𝑁</m:t>
                            </m:r>
                          </m:e>
                        </m:d>
                      </m:sup>
                    </m:sSubSup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ko-KR" sz="1600" dirty="0">
                  <a:solidFill>
                    <a:schemeClr val="tx1"/>
                  </a:solidFill>
                </a:endParaRPr>
              </a:p>
              <a:p>
                <a:pPr>
                  <a:buNone/>
                </a:pPr>
                <a:r>
                  <a:rPr lang="en-US" altLang="ko-KR" sz="1600" dirty="0"/>
                  <a:t>            Down-scaling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𝐴𝑀𝑃𝐴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𝑆𝑇𝑁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𝐶𝑡𝑥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𝑁𝑀𝐷𝐴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𝑆𝑇𝑁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𝐶𝑡𝑥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/>
                  <a:t>, &amp;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𝐺𝐴𝐵𝐴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𝑆𝑇𝑁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𝐺𝑃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</a:rPr>
                  <a:t>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𝑆𝑇𝑁</m:t>
                            </m:r>
                          </m:e>
                        </m:d>
                      </m:sup>
                    </m:sSubSup>
                    <m:r>
                      <a:rPr lang="en-US" altLang="ko-KR" sz="1600" i="1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𝑆𝑇𝑁</m:t>
                            </m:r>
                          </m:e>
                        </m:d>
                      </m:sup>
                    </m:sSubSup>
                    <m:r>
                      <a:rPr lang="en-US" altLang="ko-KR" sz="1600" i="1"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</a:rPr>
                  <a:t>)</a:t>
                </a:r>
              </a:p>
              <a:p>
                <a:pPr>
                  <a:buNone/>
                </a:pPr>
                <a:r>
                  <a:rPr lang="en-US" altLang="ko-KR" sz="1600" b="1" dirty="0"/>
                  <a:t>  - GP</a:t>
                </a:r>
              </a:p>
              <a:p>
                <a:pPr>
                  <a:buNone/>
                </a:pPr>
                <a:r>
                  <a:rPr lang="en-US" altLang="ko-KR" sz="16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ko-KR" altLang="ko-KR" sz="16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ko-KR" sz="16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𝐴𝑀𝑃𝐴</m:t>
                            </m:r>
                          </m:sub>
                          <m:sup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𝑆𝑇𝑁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)</m:t>
                            </m:r>
                          </m:sup>
                        </m:sSubSup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𝐵</m:t>
                        </m:r>
                        <m:d>
                          <m:d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o-KR" altLang="ko-KR" sz="1600" i="1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ko-KR" sz="1600" i="1"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p>
                                <m:r>
                                  <a:rPr lang="en-US" altLang="ko-KR" sz="1600" i="1">
                                    <a:effectLst/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a:rPr lang="en-US" altLang="ko-KR" sz="1600" i="1">
                                    <a:effectLst/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  <m:t>𝐺𝑃</m:t>
                                </m:r>
                                <m:r>
                                  <a:rPr lang="en-US" altLang="ko-KR" sz="1600" i="1">
                                    <a:effectLst/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sup>
                            </m:sSup>
                          </m:e>
                        </m:d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⋅</m:t>
                        </m:r>
                        <m:sSubSup>
                          <m:sSubSup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𝑁𝑀𝐷𝐴</m:t>
                            </m:r>
                          </m:sub>
                          <m:sup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𝑆𝑇𝑁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)</m:t>
                            </m:r>
                          </m:sup>
                        </m:sSubSup>
                      </m:e>
                    </m:d>
                    <m:d>
                      <m:d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ko-KR" altLang="en-US" sz="1600" i="1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  <a:cs typeface="바탕" panose="02030600000101010101" pitchFamily="18" charset="-127"/>
                          </a:rPr>
                          <m:t>−</m:t>
                        </m:r>
                        <m:sSubSup>
                          <m:sSubSup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effectLst/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  <m:t>𝐺𝑃</m:t>
                                </m:r>
                              </m:e>
                            </m:d>
                          </m:sup>
                        </m:sSubSup>
                        <m:sSub>
                          <m:sSub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+(</m:t>
                    </m:r>
                    <m:sSubSup>
                      <m:sSubSup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𝐺𝐴𝐵𝐴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𝐷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d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𝐺𝐴𝐵𝐴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</m:e>
                        </m:d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)</m:t>
                    </m:r>
                    <m:d>
                      <m:d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ko-KR" altLang="en-US" sz="1600" i="1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  <a:cs typeface="바탕" panose="02030600000101010101" pitchFamily="18" charset="-127"/>
                          </a:rPr>
                          <m:t>−</m:t>
                        </m:r>
                        <m:sSubSup>
                          <m:sSubSup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effectLst/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  <m:t>𝐺𝑃</m:t>
                                </m:r>
                              </m:e>
                            </m:d>
                          </m:sup>
                        </m:sSubSup>
                        <m:sSub>
                          <m:sSub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US" altLang="ko-KR" sz="1600" dirty="0">
                  <a:effectLst/>
                  <a:latin typeface="Times New Roman" panose="02020603050405020304" pitchFamily="18" charset="0"/>
                  <a:ea typeface="맑은 고딕" panose="020B0503020000020004" pitchFamily="50" charset="-127"/>
                </a:endParaRPr>
              </a:p>
              <a:p>
                <a:pPr>
                  <a:buNone/>
                </a:pPr>
                <a:r>
                  <a:rPr lang="en-US" altLang="ko-KR" sz="1600" dirty="0"/>
                  <a:t>            Down-scaling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𝐴𝑀𝑃𝐴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𝑁𝑀𝐷𝐴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𝐺𝐴𝐵𝐴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𝐷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600" dirty="0"/>
                  <a:t>, &amp;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𝐺𝐴𝐵𝐴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600" dirty="0">
                    <a:effectLst/>
                    <a:latin typeface="Times New Roman" panose="02020603050405020304" pitchFamily="18" charset="0"/>
                    <a:ea typeface="맑은 고딕" panose="020B0503020000020004" pitchFamily="50" charset="-127"/>
                  </a:rPr>
                  <a:t>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</m:e>
                        </m:d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6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바탕" panose="02030600000101010101" pitchFamily="18" charset="-127"/>
                            <a:cs typeface="바탕" panose="02030600000101010101" pitchFamily="18" charset="-127"/>
                          </a:rPr>
                          <m:t>2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effectLst/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</m:e>
                        </m:d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=0.5</m:t>
                    </m:r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991833"/>
              </a:xfrm>
              <a:prstGeom prst="rect">
                <a:avLst/>
              </a:prstGeom>
              <a:blipFill>
                <a:blip r:embed="rId2"/>
                <a:stretch>
                  <a:fillRect l="-613" t="-50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32418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DA Modulation Effects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5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7125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857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lang="en-US" altLang="ko-KR" sz="1600" dirty="0"/>
                  <a:t>Accepting the connection probability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𝑇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/>
                  <a:t>, synaptic time constants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𝜏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𝑇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 </a:t>
                </a:r>
                <a:r>
                  <a:rPr lang="en-US" altLang="ko-KR" sz="1600" dirty="0"/>
                  <a:t>&amp;</a:t>
                </a:r>
                <a:r>
                  <a:rPr lang="en-US" altLang="ko-KR" sz="1600" dirty="0">
                    <a:solidFill>
                      <a:schemeClr val="tx1"/>
                    </a:solidFill>
                    <a:effectLst/>
                    <a:latin typeface="+mn-lt"/>
                    <a:ea typeface="HY신명조" panose="02030600000101010101" pitchFamily="18" charset="-127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600" dirty="0">
                    <a:solidFill>
                      <a:schemeClr val="tx1"/>
                    </a:solidFill>
                  </a:rPr>
                  <a:t>), and synaptic reversal potential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600" dirty="0"/>
                  <a:t> of the synaptic currents. </a:t>
                </a:r>
              </a:p>
              <a:p>
                <a:pPr>
                  <a:buNone/>
                </a:pPr>
                <a:r>
                  <a:rPr lang="en-US" altLang="ko-KR" sz="1600" dirty="0"/>
                  <a:t>Determination of the maximum synaptic conductance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̃"/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𝑔</m:t>
                            </m:r>
                          </m:e>
                        </m:acc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𝑚𝑎𝑥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𝑇</m:t>
                            </m:r>
                            <m:r>
                              <a:rPr lang="en-US" altLang="ko-KR" sz="1600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600" dirty="0"/>
                  <a:t> and noise intensity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altLang="ko-KR" sz="1600" dirty="0"/>
                  <a:t>:</a:t>
                </a: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chemeClr val="tx1"/>
                    </a:solidFill>
                  </a:rPr>
                  <a:t>Step 1 – Step 3 for the tonic cortical input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ko-KR" sz="16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=3 </m:t>
                    </m:r>
                    <m:r>
                      <m:rPr>
                        <m:sty m:val="p"/>
                      </m:rPr>
                      <a:rPr lang="en-US" altLang="ko-KR" sz="16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Hz</m:t>
                    </m:r>
                  </m:oMath>
                </a14:m>
                <a:endParaRPr lang="en-US" altLang="ko-KR" sz="1600" dirty="0">
                  <a:solidFill>
                    <a:schemeClr val="tx1"/>
                  </a:solidFill>
                </a:endParaRPr>
              </a:p>
              <a:p>
                <a:pPr>
                  <a:buNone/>
                </a:pPr>
                <a:endParaRPr lang="en-US" altLang="ko-KR" sz="600" dirty="0">
                  <a:solidFill>
                    <a:schemeClr val="tx1"/>
                  </a:solidFill>
                </a:endParaRPr>
              </a:p>
              <a:p>
                <a:pPr>
                  <a:buNone/>
                </a:pPr>
                <a:r>
                  <a:rPr lang="en-US" altLang="ko-KR" sz="1600" b="1" dirty="0">
                    <a:solidFill>
                      <a:schemeClr val="tx1"/>
                    </a:solidFill>
                  </a:rPr>
                  <a:t>- Step 1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Determine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</m:sSub>
                  </m:oMath>
                </a14:m>
                <a:r>
                  <a:rPr lang="en-US" altLang="ko-KR" sz="1600" dirty="0"/>
                  <a:t> to get the in-vivo basal spontaneous firing 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𝑣𝑖𝑣𝑜</m:t>
                        </m:r>
                      </m:sub>
                    </m:sSub>
                  </m:oMath>
                </a14:m>
                <a:r>
                  <a:rPr lang="en-US" altLang="ko-KR" sz="1600" dirty="0"/>
                  <a:t> in the absence of 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synaptic inputs and random background input. 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𝑣𝑖𝑣𝑜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ko-KR" sz="1600" dirty="0"/>
                  <a:t>: measured in the awake resting (tonic) in-vivo state.</a:t>
                </a:r>
              </a:p>
              <a:p>
                <a:pPr marL="0" indent="0">
                  <a:buNone/>
                </a:pPr>
                <a:endParaRPr lang="en-US" altLang="ko-KR" sz="600" dirty="0"/>
              </a:p>
              <a:p>
                <a:pPr>
                  <a:buNone/>
                </a:pPr>
                <a:r>
                  <a:rPr lang="en-US" altLang="ko-KR" sz="1600" b="1" dirty="0">
                    <a:solidFill>
                      <a:schemeClr val="tx1"/>
                    </a:solidFill>
                  </a:rPr>
                  <a:t>- Step 2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Add excitatory synaptic current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/>
                  <a:t> and random background input (noise) without inhibitory 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synaptic current</a:t>
                </a:r>
                <a:r>
                  <a:rPr lang="ko-KR" altLang="ko-KR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lang="en-US" altLang="ko-KR" sz="1600" dirty="0"/>
              </a:p>
              <a:p>
                <a:pPr marL="0" indent="0">
                  <a:buNone/>
                </a:pPr>
                <a:r>
                  <a:rPr lang="en-US" altLang="ko-KR" sz="1600" dirty="0"/>
                  <a:t>  Use the experimental data how much the firing rate increases in the absence of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lang="en-US" altLang="ko-KR" sz="1600" dirty="0"/>
              </a:p>
              <a:p>
                <a:pPr marL="0" indent="0">
                  <a:buNone/>
                </a:pPr>
                <a:r>
                  <a:rPr lang="en-US" altLang="ko-KR" sz="1600" dirty="0"/>
                  <a:t>  </a:t>
                </a:r>
                <a:r>
                  <a:rPr lang="en-US" altLang="ko-KR" sz="1600" dirty="0">
                    <a:sym typeface="Symbol" panose="05050102010706020507" pitchFamily="18" charset="2"/>
                  </a:rPr>
                  <a:t></a:t>
                </a:r>
                <a:r>
                  <a:rPr lang="en-US" altLang="ko-KR" sz="1600" dirty="0"/>
                  <a:t> Determine the maximum conductance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̃"/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𝑔</m:t>
                            </m:r>
                          </m:e>
                        </m:acc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𝑚𝑎𝑥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𝑇</m:t>
                            </m:r>
                            <m:r>
                              <a:rPr lang="en-US" altLang="ko-KR" sz="1600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600" dirty="0"/>
                  <a:t>), associated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/>
                  <a:t> and the noise 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    intensity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endParaRPr lang="en-US" altLang="ko-KR" sz="1600" dirty="0"/>
              </a:p>
              <a:p>
                <a:pPr marL="0" indent="0">
                  <a:buNone/>
                </a:pPr>
                <a:endParaRPr lang="en-US" altLang="ko-KR" sz="600" dirty="0"/>
              </a:p>
              <a:p>
                <a:pPr>
                  <a:buNone/>
                </a:pPr>
                <a:r>
                  <a:rPr lang="en-US" altLang="ko-KR" sz="1600" b="1" dirty="0">
                    <a:solidFill>
                      <a:schemeClr val="tx1"/>
                    </a:solidFill>
                  </a:rPr>
                  <a:t>- Step 3</a:t>
                </a:r>
              </a:p>
              <a:p>
                <a:pPr marL="0" indent="0">
                  <a:buNone/>
                </a:pPr>
                <a:r>
                  <a:rPr lang="en-US" altLang="ko-KR" sz="1600" dirty="0"/>
                  <a:t>  Add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/>
                  <a:t> to get the basal firing 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𝑣𝑖𝑣𝑜</m:t>
                        </m:r>
                      </m:sub>
                    </m:sSub>
                  </m:oMath>
                </a14:m>
                <a:r>
                  <a:rPr lang="en-US" altLang="ko-KR" sz="1600" dirty="0"/>
                  <a:t> again in the presence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</m:sSub>
                  </m:oMath>
                </a14:m>
                <a:r>
                  <a:rPr lang="en-US" altLang="ko-KR" sz="1600" dirty="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US" altLang="ko-KR" sz="1600" dirty="0"/>
                  <a:t>,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𝑏𝑎𝑐𝑘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</m:oMath>
                </a14:m>
                <a:endParaRPr lang="en-US" altLang="ko-KR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857950"/>
              </a:xfrm>
              <a:prstGeom prst="rect">
                <a:avLst/>
              </a:prstGeom>
              <a:blipFill rotWithShape="0">
                <a:blip r:embed="rId2"/>
                <a:stretch>
                  <a:fillRect l="-408" r="-108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841621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Procedures to Get Synaptic Conductance and Noise Intensity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6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6878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63677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Current Source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𝑆𝑃𝑁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=−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𝑆𝑃𝑁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𝑏𝑎𝑐𝑘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𝑆𝑃𝑁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kumimoji="0" lang="en-US" altLang="ko-KR" sz="15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800" b="1" dirty="0">
                    <a:sym typeface="Symbol" panose="05050102010706020507" pitchFamily="18" charset="2"/>
                  </a:rPr>
                  <a:t> Synaptic Inputs from the Cortex to the D1/D2 SPNs </a:t>
                </a:r>
              </a:p>
              <a:p>
                <a:pPr>
                  <a:buNone/>
                </a:pPr>
                <a:endParaRPr lang="en-US" altLang="ko-KR" sz="1000" dirty="0">
                  <a:effectLst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US" altLang="ko-KR" sz="15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𝑆𝑃𝑁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𝐴𝑀𝑃𝐴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𝑆𝑃𝑁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𝐶𝑡𝑥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𝐵</m:t>
                    </m:r>
                    <m:d>
                      <m:d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𝑆𝑃𝑁</m:t>
                            </m:r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)</m:t>
                            </m:r>
                          </m:sup>
                        </m:sSubSup>
                      </m:e>
                    </m:d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⋅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𝑁𝑀𝐷𝐴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𝑆𝑃𝑁</m:t>
                            </m:r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𝐶𝑡𝑥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0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- DA effect on the synaptic currents</a:t>
                </a: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800" b="1" dirty="0">
                    <a:sym typeface="Symbol" panose="05050102010706020507" pitchFamily="18" charset="2"/>
                  </a:rPr>
                  <a:t> Noise-induced In-vivo Firings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𝑫</m:t>
                        </m:r>
                      </m:e>
                      <m:sub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𝑺𝑷𝑵</m:t>
                        </m:r>
                      </m:sub>
                      <m:sup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ko-KR" sz="1800" b="1" dirty="0">
                    <a:sym typeface="Symbol" panose="05050102010706020507" pitchFamily="18" charset="2"/>
                  </a:rPr>
                  <a:t>=246</a:t>
                </a:r>
              </a:p>
              <a:p>
                <a:pPr>
                  <a:buNone/>
                </a:pPr>
                <a:endParaRPr lang="en-US" altLang="ko-KR" sz="18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8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8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8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                     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ko-KR" altLang="ko-KR" sz="1500" i="1" kern="10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500" i="1" kern="10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b="0" i="1" kern="10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ko-KR" sz="1500" b="0" i="1" kern="10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 kern="10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500" b="0" i="1" kern="100"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𝑆𝑃𝑁</m:t>
                                </m:r>
                              </m:e>
                            </m:d>
                          </m:sup>
                        </m:sSubSup>
                      </m:e>
                    </m:d>
                    <m:r>
                      <a:rPr lang="en-US" altLang="ko-KR" sz="1500" b="0" i="1" kern="10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altLang="ko-KR" sz="1500" kern="100" dirty="0">
                    <a:effectLst/>
                    <a:cs typeface="Times New Roman" panose="02020603050405020304" pitchFamily="18" charset="0"/>
                  </a:rPr>
                  <a:t> Hz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sz="16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16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1600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=0.3</m:t>
                    </m:r>
                  </m:oMath>
                </a14:m>
                <a:endParaRPr lang="ko-KR" altLang="ko-KR" sz="1500" kern="100" dirty="0">
                  <a:effectLst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lang="en-US" altLang="ko-KR" sz="1500" b="1" dirty="0">
                    <a:sym typeface="Symbol" panose="05050102010706020507" pitchFamily="18" charset="2"/>
                  </a:rPr>
                  <a:t> </a:t>
                </a: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6367705"/>
              </a:xfrm>
              <a:prstGeom prst="rect">
                <a:avLst/>
              </a:prstGeom>
              <a:blipFill rotWithShape="0">
                <a:blip r:embed="rId2"/>
                <a:stretch>
                  <a:fillRect l="-613" t="-47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599843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In-Vivo Firing Activities of the D1/D2 SPNs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7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959D904E-3EFF-D003-A9AD-4E3E569FC0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5218999"/>
                  </p:ext>
                </p:extLst>
              </p:nvPr>
            </p:nvGraphicFramePr>
            <p:xfrm>
              <a:off x="4860032" y="1484784"/>
              <a:ext cx="4113954" cy="8625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746420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1367534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29738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No. of cortical inputs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o-KR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𝐶𝑡𝑥</m:t>
                                  </m:r>
                                </m:sub>
                              </m:sSub>
                            </m:oMath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b="0" i="1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1100" b="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100" b="0" i="1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000</m:t>
                                </m:r>
                              </m:oMath>
                            </m:oMathPara>
                          </a14:m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2954400"/>
                      </a:ext>
                    </a:extLst>
                  </a:tr>
                  <a:tr h="25961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No. of D1 &amp; D2 SPNs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o-KR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1100" b="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ko-KR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1,352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37397"/>
                      </a:ext>
                    </a:extLst>
                  </a:tr>
                  <a:tr h="30557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Connection Probability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𝑆𝑃𝑁</m:t>
                                      </m:r>
                                      <m:r>
                                        <a:rPr lang="en-US" sz="1100" b="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𝐶𝑡𝑥</m:t>
                                      </m:r>
                                    </m:e>
                                  </m:d>
                                </m:sup>
                              </m:sSubSup>
                            </m:oMath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0.084 (8.4%)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1258334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959D904E-3EFF-D003-A9AD-4E3E569FC0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5218999"/>
                  </p:ext>
                </p:extLst>
              </p:nvPr>
            </p:nvGraphicFramePr>
            <p:xfrm>
              <a:off x="4860032" y="1484784"/>
              <a:ext cx="4113954" cy="8625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746420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1367534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297386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22" t="-2041" r="-50333" b="-2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889" t="-2041" r="-889" b="-2102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2954400"/>
                      </a:ext>
                    </a:extLst>
                  </a:tr>
                  <a:tr h="259613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22" t="-116279" r="-50333" b="-1395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1,352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37397"/>
                      </a:ext>
                    </a:extLst>
                  </a:tr>
                  <a:tr h="305573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22" t="-182353" r="-50333" b="-176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0.084 (8.4%)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1258334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표 2">
                <a:extLst>
                  <a:ext uri="{FF2B5EF4-FFF2-40B4-BE49-F238E27FC236}">
                    <a16:creationId xmlns:a16="http://schemas.microsoft.com/office/drawing/2014/main" id="{49A0EB5F-5DBD-F186-5A5D-F5C6C2539B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1431337"/>
                  </p:ext>
                </p:extLst>
              </p:nvPr>
            </p:nvGraphicFramePr>
            <p:xfrm>
              <a:off x="1057910" y="2484281"/>
              <a:ext cx="7028180" cy="8829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93810">
                      <a:extLst>
                        <a:ext uri="{9D8B030D-6E8A-4147-A177-3AD203B41FA5}">
                          <a16:colId xmlns:a16="http://schemas.microsoft.com/office/drawing/2014/main" val="1035030827"/>
                        </a:ext>
                      </a:extLst>
                    </a:gridCol>
                    <a:gridCol w="1184875">
                      <a:extLst>
                        <a:ext uri="{9D8B030D-6E8A-4147-A177-3AD203B41FA5}">
                          <a16:colId xmlns:a16="http://schemas.microsoft.com/office/drawing/2014/main" val="14129713"/>
                        </a:ext>
                      </a:extLst>
                    </a:gridCol>
                    <a:gridCol w="1259205">
                      <a:extLst>
                        <a:ext uri="{9D8B030D-6E8A-4147-A177-3AD203B41FA5}">
                          <a16:colId xmlns:a16="http://schemas.microsoft.com/office/drawing/2014/main" val="801349799"/>
                        </a:ext>
                      </a:extLst>
                    </a:gridCol>
                    <a:gridCol w="1196340">
                      <a:extLst>
                        <a:ext uri="{9D8B030D-6E8A-4147-A177-3AD203B41FA5}">
                          <a16:colId xmlns:a16="http://schemas.microsoft.com/office/drawing/2014/main" val="2685426521"/>
                        </a:ext>
                      </a:extLst>
                    </a:gridCol>
                    <a:gridCol w="1196975">
                      <a:extLst>
                        <a:ext uri="{9D8B030D-6E8A-4147-A177-3AD203B41FA5}">
                          <a16:colId xmlns:a16="http://schemas.microsoft.com/office/drawing/2014/main" val="1182039791"/>
                        </a:ext>
                      </a:extLst>
                    </a:gridCol>
                    <a:gridCol w="1196975">
                      <a:extLst>
                        <a:ext uri="{9D8B030D-6E8A-4147-A177-3AD203B41FA5}">
                          <a16:colId xmlns:a16="http://schemas.microsoft.com/office/drawing/2014/main" val="2418699902"/>
                        </a:ext>
                      </a:extLst>
                    </a:gridCol>
                  </a:tblGrid>
                  <a:tr h="3654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b="0" i="1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𝑚𝑎𝑥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𝑆𝑃𝑁</m:t>
                                      </m:r>
                                      <m:r>
                                        <a:rPr lang="en-US" sz="1100" b="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𝐶𝑡𝑥</m:t>
                                      </m:r>
                                    </m:e>
                                  </m:d>
                                </m:sup>
                              </m:sSubSup>
                            </m:oMath>
                          </a14:m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 (nS)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  <m:sup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𝑆𝑃𝑁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𝐶𝑡𝑥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(ms)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sub>
                                <m:sup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𝑆𝑃𝑁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𝐶𝑡𝑥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(ms)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𝐶𝑡𝑥</m:t>
                                      </m:r>
                                    </m:e>
                                  </m:d>
                                </m:sup>
                              </m:sSubSup>
                            </m:oMath>
                          </a14:m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 (mV)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619496"/>
                      </a:ext>
                    </a:extLst>
                  </a:tr>
                  <a:tr h="258771"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Ctx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sym typeface="Symbol" panose="05050102010706020507" pitchFamily="18" charset="2"/>
                            </a:rPr>
                            <a:t>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SPN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AMPA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10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8072169"/>
                      </a:ext>
                    </a:extLst>
                  </a:tr>
                  <a:tr h="258771"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NMDA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0.3 (=0.6</a:t>
                          </a: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  <a:sym typeface="Symbol" panose="05050102010706020507" pitchFamily="18" charset="2"/>
                            </a:rPr>
                            <a:t></a:t>
                          </a: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0.5)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160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2390023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표 2">
                <a:extLst>
                  <a:ext uri="{FF2B5EF4-FFF2-40B4-BE49-F238E27FC236}">
                    <a16:creationId xmlns:a16="http://schemas.microsoft.com/office/drawing/2014/main" id="{49A0EB5F-5DBD-F186-5A5D-F5C6C2539B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1431337"/>
                  </p:ext>
                </p:extLst>
              </p:nvPr>
            </p:nvGraphicFramePr>
            <p:xfrm>
              <a:off x="1057910" y="2484281"/>
              <a:ext cx="7028180" cy="8829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93810">
                      <a:extLst>
                        <a:ext uri="{9D8B030D-6E8A-4147-A177-3AD203B41FA5}">
                          <a16:colId xmlns:a16="http://schemas.microsoft.com/office/drawing/2014/main" val="1035030827"/>
                        </a:ext>
                      </a:extLst>
                    </a:gridCol>
                    <a:gridCol w="1184875">
                      <a:extLst>
                        <a:ext uri="{9D8B030D-6E8A-4147-A177-3AD203B41FA5}">
                          <a16:colId xmlns:a16="http://schemas.microsoft.com/office/drawing/2014/main" val="14129713"/>
                        </a:ext>
                      </a:extLst>
                    </a:gridCol>
                    <a:gridCol w="1259205">
                      <a:extLst>
                        <a:ext uri="{9D8B030D-6E8A-4147-A177-3AD203B41FA5}">
                          <a16:colId xmlns:a16="http://schemas.microsoft.com/office/drawing/2014/main" val="801349799"/>
                        </a:ext>
                      </a:extLst>
                    </a:gridCol>
                    <a:gridCol w="1196340">
                      <a:extLst>
                        <a:ext uri="{9D8B030D-6E8A-4147-A177-3AD203B41FA5}">
                          <a16:colId xmlns:a16="http://schemas.microsoft.com/office/drawing/2014/main" val="2685426521"/>
                        </a:ext>
                      </a:extLst>
                    </a:gridCol>
                    <a:gridCol w="1196975">
                      <a:extLst>
                        <a:ext uri="{9D8B030D-6E8A-4147-A177-3AD203B41FA5}">
                          <a16:colId xmlns:a16="http://schemas.microsoft.com/office/drawing/2014/main" val="1182039791"/>
                        </a:ext>
                      </a:extLst>
                    </a:gridCol>
                    <a:gridCol w="1196975">
                      <a:extLst>
                        <a:ext uri="{9D8B030D-6E8A-4147-A177-3AD203B41FA5}">
                          <a16:colId xmlns:a16="http://schemas.microsoft.com/office/drawing/2014/main" val="2418699902"/>
                        </a:ext>
                      </a:extLst>
                    </a:gridCol>
                  </a:tblGrid>
                  <a:tr h="3654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4103" t="-1667" r="-409231" b="-16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74272" t="-1667" r="-287379" b="-16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6802" t="-1667" r="-200508" b="-16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88776" t="-1667" r="-101531" b="-16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86294" t="-1667" r="-1015" b="-16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619496"/>
                      </a:ext>
                    </a:extLst>
                  </a:tr>
                  <a:tr h="258771"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Ctx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sym typeface="Symbol" panose="05050102010706020507" pitchFamily="18" charset="2"/>
                            </a:rPr>
                            <a:t>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SPN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AMPA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10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8072169"/>
                      </a:ext>
                    </a:extLst>
                  </a:tr>
                  <a:tr h="258771"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NMDA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0.3 (=0.6</a:t>
                          </a: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  <a:sym typeface="Symbol" panose="05050102010706020507" pitchFamily="18" charset="2"/>
                            </a:rPr>
                            <a:t></a:t>
                          </a: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0.5)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160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2390023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표 3">
                <a:extLst>
                  <a:ext uri="{FF2B5EF4-FFF2-40B4-BE49-F238E27FC236}">
                    <a16:creationId xmlns:a16="http://schemas.microsoft.com/office/drawing/2014/main" id="{991844D1-5F88-DA48-2132-112DB6644E0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25757941"/>
                  </p:ext>
                </p:extLst>
              </p:nvPr>
            </p:nvGraphicFramePr>
            <p:xfrm>
              <a:off x="1068212" y="3789040"/>
              <a:ext cx="7017879" cy="73654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84147">
                      <a:extLst>
                        <a:ext uri="{9D8B030D-6E8A-4147-A177-3AD203B41FA5}">
                          <a16:colId xmlns:a16="http://schemas.microsoft.com/office/drawing/2014/main" val="1584383960"/>
                        </a:ext>
                      </a:extLst>
                    </a:gridCol>
                    <a:gridCol w="4279262">
                      <a:extLst>
                        <a:ext uri="{9D8B030D-6E8A-4147-A177-3AD203B41FA5}">
                          <a16:colId xmlns:a16="http://schemas.microsoft.com/office/drawing/2014/main" val="1620997228"/>
                        </a:ext>
                      </a:extLst>
                    </a:gridCol>
                    <a:gridCol w="1754470">
                      <a:extLst>
                        <a:ext uri="{9D8B030D-6E8A-4147-A177-3AD203B41FA5}">
                          <a16:colId xmlns:a16="http://schemas.microsoft.com/office/drawing/2014/main" val="3564007826"/>
                        </a:ext>
                      </a:extLst>
                    </a:gridCol>
                  </a:tblGrid>
                  <a:tr h="3946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D1 SPN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𝑠𝑦𝑛</m:t>
                                  </m:r>
                                </m:sub>
                                <m:sup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𝐶𝑡𝑥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  <m:r>
                                <a:rPr lang="en-US" sz="1100" b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Sup>
                                <m:sSubSupPr>
                                  <m:ctrlPr>
                                    <a:rPr lang="ko-KR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𝐴𝑀𝑃𝐴</m:t>
                                  </m:r>
                                </m:sub>
                                <m:sup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𝐶𝑡𝑥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  <m:r>
                                <a:rPr lang="en-US" sz="1100" b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100" b="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d>
                                <m:dPr>
                                  <m:ctrlPr>
                                    <a:rPr lang="ko-KR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</m:d>
                              <m:r>
                                <a:rPr lang="en-US" sz="1100" b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sSubSup>
                                <m:sSubSupPr>
                                  <m:ctrlPr>
                                    <a:rPr lang="ko-KR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𝑁𝑀𝐷𝐴</m:t>
                                  </m:r>
                                </m:sub>
                                <m:sup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𝐶𝑡𝑥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ko-KR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p>
                                      <m:r>
                                        <a:rPr lang="en-US" sz="1100" b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  <m:r>
                                        <a:rPr lang="en-US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sz="1100" b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sup>
                                  </m:sSup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𝜙</m:t>
                                      </m:r>
                                    </m:e>
                                    <m:sub>
                                      <m:r>
                                        <a:rPr lang="en-US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100" b="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𝛽</m:t>
                                    </m:r>
                                  </m:e>
                                  <m:sup>
                                    <m:r>
                                      <a:rPr lang="en-US" sz="1100" b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100" b="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  <m:r>
                                      <a:rPr lang="en-US" sz="1100" b="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1100" b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p>
                                <m:r>
                                  <a:rPr lang="en-US" sz="1100" b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1100" b="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sz="1100" b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100" b="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96608509"/>
                      </a:ext>
                    </a:extLst>
                  </a:tr>
                  <a:tr h="34193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D2 SPN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𝑠𝑦𝑛</m:t>
                                  </m:r>
                                </m:sub>
                                <m:sup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𝐶𝑡𝑥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𝐴𝑀𝑃𝐴</m:t>
                                  </m:r>
                                </m:sub>
                                <m:sup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𝐶𝑡𝑥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  <m:d>
                                <m:dPr>
                                  <m:ctrlPr>
                                    <a:rPr lang="ko-KR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ko-KR" alt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p>
                                      <m:r>
                                        <a:rPr lang="en-US" sz="1100" b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  <m:r>
                                        <a:rPr lang="en-US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sz="1100" b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sup>
                                  </m:sSup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𝜙</m:t>
                                      </m:r>
                                    </m:e>
                                    <m:sub>
                                      <m:r>
                                        <a:rPr lang="en-US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+ </a:t>
                          </a:r>
                          <a14:m>
                            <m:oMath xmlns:m="http://schemas.openxmlformats.org/officeDocument/2006/math">
                              <m:r>
                                <a:rPr lang="en-US" sz="1100" b="0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d>
                                <m:dPr>
                                  <m:ctrlPr>
                                    <a:rPr lang="ko-KR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</m:d>
                              <m:r>
                                <a:rPr lang="en-US" sz="1100" b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sSubSup>
                                <m:sSubSupPr>
                                  <m:ctrlPr>
                                    <a:rPr lang="ko-KR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𝑁𝑀𝐷𝐴</m:t>
                                  </m:r>
                                </m:sub>
                                <m:sup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𝐶𝑡𝑥</m:t>
                                  </m:r>
                                  <m:r>
                                    <a:rPr lang="en-US" sz="1100" b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      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100" b="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𝛽</m:t>
                                    </m:r>
                                  </m:e>
                                  <m:sup>
                                    <m:r>
                                      <a:rPr lang="en-US" sz="1100" b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100" b="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  <m:r>
                                      <a:rPr lang="en-US" sz="1100" b="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1100" b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p>
                                <m:r>
                                  <a:rPr lang="en-US" sz="1100" b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1100" b="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sz="1100" b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100" b="0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20888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표 3">
                <a:extLst>
                  <a:ext uri="{FF2B5EF4-FFF2-40B4-BE49-F238E27FC236}">
                    <a16:creationId xmlns:a16="http://schemas.microsoft.com/office/drawing/2014/main" id="{991844D1-5F88-DA48-2132-112DB6644E0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25757941"/>
                  </p:ext>
                </p:extLst>
              </p:nvPr>
            </p:nvGraphicFramePr>
            <p:xfrm>
              <a:off x="1068212" y="3789040"/>
              <a:ext cx="7017879" cy="73654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84147">
                      <a:extLst>
                        <a:ext uri="{9D8B030D-6E8A-4147-A177-3AD203B41FA5}">
                          <a16:colId xmlns:a16="http://schemas.microsoft.com/office/drawing/2014/main" val="1584383960"/>
                        </a:ext>
                      </a:extLst>
                    </a:gridCol>
                    <a:gridCol w="4279262">
                      <a:extLst>
                        <a:ext uri="{9D8B030D-6E8A-4147-A177-3AD203B41FA5}">
                          <a16:colId xmlns:a16="http://schemas.microsoft.com/office/drawing/2014/main" val="1620997228"/>
                        </a:ext>
                      </a:extLst>
                    </a:gridCol>
                    <a:gridCol w="1754470">
                      <a:extLst>
                        <a:ext uri="{9D8B030D-6E8A-4147-A177-3AD203B41FA5}">
                          <a16:colId xmlns:a16="http://schemas.microsoft.com/office/drawing/2014/main" val="3564007826"/>
                        </a:ext>
                      </a:extLst>
                    </a:gridCol>
                  </a:tblGrid>
                  <a:tr h="39461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D1 SPN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3219" t="-1538" r="-41311" b="-98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0347" t="-1538" r="-694" b="-984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96608509"/>
                      </a:ext>
                    </a:extLst>
                  </a:tr>
                  <a:tr h="34193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D2 SPN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3219" t="-115789" r="-41311" b="-122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0347" t="-115789" r="-694" b="-1228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208883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표 10">
                <a:extLst>
                  <a:ext uri="{FF2B5EF4-FFF2-40B4-BE49-F238E27FC236}">
                    <a16:creationId xmlns:a16="http://schemas.microsoft.com/office/drawing/2014/main" id="{EFEB1A84-C5E3-DC8F-3E18-DAD8FC2B1FC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97971865"/>
                  </p:ext>
                </p:extLst>
              </p:nvPr>
            </p:nvGraphicFramePr>
            <p:xfrm>
              <a:off x="5518487" y="5111455"/>
              <a:ext cx="3455501" cy="112585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58866">
                      <a:extLst>
                        <a:ext uri="{9D8B030D-6E8A-4147-A177-3AD203B41FA5}">
                          <a16:colId xmlns:a16="http://schemas.microsoft.com/office/drawing/2014/main" val="614385014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2435187445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3242334019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3505152456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1744348474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2293393064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en-US" sz="1100" b="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1100" b="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1100" b="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0.3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0.5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0.8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780194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begChr m:val="〈"/>
                                  <m:endChr m:val="〉"/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en-US" sz="1100" b="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sz="1100" b="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sup>
                                  </m:sSubSup>
                                </m:e>
                              </m:d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(Hz)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0.98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1.00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1.03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1.06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1.12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7485476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begChr m:val="〈"/>
                                  <m:endChr m:val="〉"/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d>
                                        <m:dPr>
                                          <m:ctrlPr>
                                            <a:rPr lang="ko-KR" sz="1100" b="0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100" b="0" i="1" smtClean="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  <m:t>𝐷</m:t>
                                          </m:r>
                                          <m:r>
                                            <a:rPr lang="en-US" sz="1100" b="0" i="1" smtClean="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e>
                                      </m:d>
                                    </m:sup>
                                  </m:sSubSup>
                                </m:e>
                              </m:d>
                            </m:oMath>
                          </a14:m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 (Hz)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0.98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0.98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0.97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0.96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0.94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1301673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begChr m:val="〈"/>
                                  <m:endChr m:val="〉"/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d>
                                        <m:dPr>
                                          <m:ctrlPr>
                                            <a:rPr lang="ko-KR" sz="1100" b="0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100" b="0" i="1" smtClean="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  <m:t>𝑆𝑃𝑁</m:t>
                                          </m:r>
                                        </m:e>
                                      </m:d>
                                    </m:sup>
                                  </m:sSubSup>
                                </m:e>
                              </m:d>
                            </m:oMath>
                          </a14:m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 (Hz)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0.98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0.99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1.00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1.01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1.03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110918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표 10">
                <a:extLst>
                  <a:ext uri="{FF2B5EF4-FFF2-40B4-BE49-F238E27FC236}">
                    <a16:creationId xmlns:a16="http://schemas.microsoft.com/office/drawing/2014/main" id="{EFEB1A84-C5E3-DC8F-3E18-DAD8FC2B1FC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97971865"/>
                  </p:ext>
                </p:extLst>
              </p:nvPr>
            </p:nvGraphicFramePr>
            <p:xfrm>
              <a:off x="5518487" y="5111455"/>
              <a:ext cx="3455501" cy="112585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58866">
                      <a:extLst>
                        <a:ext uri="{9D8B030D-6E8A-4147-A177-3AD203B41FA5}">
                          <a16:colId xmlns:a16="http://schemas.microsoft.com/office/drawing/2014/main" val="614385014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2435187445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3242334019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3505152456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1744348474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2293393064"/>
                        </a:ext>
                      </a:extLst>
                    </a:gridCol>
                  </a:tblGrid>
                  <a:tr h="275654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33" t="-2174" r="-260759" b="-3282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0.3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0.5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0.8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7801949"/>
                      </a:ext>
                    </a:extLst>
                  </a:tr>
                  <a:tr h="286449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33" t="-100000" r="-260759" b="-2212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0.98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1.00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1.03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1.06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1.12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7485476"/>
                      </a:ext>
                    </a:extLst>
                  </a:tr>
                  <a:tr h="281877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33" t="-204348" r="-260759" b="-1260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0.98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0.98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0.97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0.96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0.94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13016738"/>
                      </a:ext>
                    </a:extLst>
                  </a:tr>
                  <a:tr h="281877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33" t="-297872" r="-260759" b="-23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0.98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>
                              <a:solidFill>
                                <a:schemeClr val="tx1"/>
                              </a:solidFill>
                              <a:effectLst/>
                            </a:rPr>
                            <a:t>0.99</a:t>
                          </a:r>
                          <a:endParaRPr lang="ko-KR" sz="1100" b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1.00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1.01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1.03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11091801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3" name="그림 12">
            <a:extLst>
              <a:ext uri="{FF2B5EF4-FFF2-40B4-BE49-F238E27FC236}">
                <a16:creationId xmlns:a16="http://schemas.microsoft.com/office/drawing/2014/main" id="{519E8048-A1E3-D5CA-E415-28D3BDF768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489" y="5085184"/>
            <a:ext cx="5370608" cy="1634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095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8179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Current Source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𝑆𝑇𝑁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𝑏𝑎𝑐𝑘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;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b="0" i="1" smtClean="0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=56.6 </m:t>
                    </m:r>
                    <m:r>
                      <m:rPr>
                        <m:sty m:val="p"/>
                      </m:rPr>
                      <a:rPr lang="en-US" altLang="ko-KR" sz="1500" b="0" i="0" smtClean="0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pA</m:t>
                    </m:r>
                  </m:oMath>
                </a14:m>
                <a:r>
                  <a:rPr kumimoji="0" lang="en-US" altLang="ko-KR" sz="15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=9.9 </m:t>
                    </m:r>
                    <m:r>
                      <m:rPr>
                        <m:sty m:val="p"/>
                      </m:rPr>
                      <a:rPr lang="en-US" altLang="ko-KR" sz="15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Hz</m:t>
                    </m:r>
                  </m:oMath>
                </a14:m>
                <a:endParaRPr kumimoji="0" lang="en-US" altLang="ko-KR" sz="15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800" b="1" dirty="0">
                    <a:sym typeface="Symbol" panose="05050102010706020507" pitchFamily="18" charset="2"/>
                  </a:rPr>
                  <a:t> Synaptic Inputs to the STN Cells and Random Background Input </a:t>
                </a: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- Excitatory synaptic inputs from cortex</a:t>
                </a:r>
              </a:p>
              <a:p>
                <a:pPr>
                  <a:buNone/>
                </a:pPr>
                <a:r>
                  <a:rPr lang="en-US" altLang="ko-KR" sz="15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𝑆𝑇𝑁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𝐶𝑡𝑥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𝐴𝑀𝑃𝐴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𝐶𝑡𝑥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𝐵</m:t>
                    </m:r>
                    <m:d>
                      <m:d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𝑆𝑇𝑁</m:t>
                            </m:r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)</m:t>
                            </m:r>
                          </m:sup>
                        </m:sSubSup>
                      </m:e>
                    </m:d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⋅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𝑁𝑀𝐷𝐴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𝑆𝑇𝑁</m:t>
                            </m:r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𝐶𝑡𝑥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- Inhibitory synaptic inputs from GP   </a:t>
                </a:r>
                <a:r>
                  <a:rPr lang="en-US" altLang="ko-KR" sz="15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𝑆𝑇𝑁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𝐺𝐴𝐵𝐴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- DA effect on the synaptic currents</a:t>
                </a:r>
              </a:p>
              <a:p>
                <a:pPr>
                  <a:buNone/>
                </a:pPr>
                <a:endParaRPr lang="en-US" altLang="ko-KR" sz="6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- Random background input: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50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</m:sub>
                      <m:sup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=11.9</a:t>
                </a:r>
              </a:p>
              <a:p>
                <a:pPr>
                  <a:buNone/>
                </a:pPr>
                <a:endParaRPr lang="en-US" altLang="ko-KR" sz="8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800" b="1" dirty="0">
                    <a:sym typeface="Symbol" panose="05050102010706020507" pitchFamily="18" charset="2"/>
                  </a:rPr>
                  <a:t> In-vivo Firings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𝑫</m:t>
                        </m:r>
                      </m:e>
                      <m:sub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𝑺𝑻𝑵</m:t>
                        </m:r>
                      </m:sub>
                      <m:sup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ko-KR" sz="1800" b="1" dirty="0">
                    <a:sym typeface="Symbol" panose="05050102010706020507" pitchFamily="18" charset="2"/>
                  </a:rPr>
                  <a:t>=11.9</a:t>
                </a:r>
              </a:p>
              <a:p>
                <a:pPr>
                  <a:buNone/>
                </a:pPr>
                <a:endParaRPr lang="en-US" altLang="ko-KR" sz="18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8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0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                     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ko-KR" altLang="ko-KR" sz="1500" i="1" kern="10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500" i="1" kern="10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b="0" i="1" kern="10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ko-KR" sz="1500" b="0" i="1" kern="10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 kern="10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500" b="0" i="1" kern="100"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𝑆</m:t>
                                </m:r>
                                <m:r>
                                  <a:rPr lang="en-US" altLang="ko-KR" sz="1500" b="0" i="1" kern="100" smtClean="0"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  <m:r>
                                  <a:rPr lang="en-US" altLang="ko-KR" sz="1500" b="0" i="1" kern="100"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𝑁</m:t>
                                </m:r>
                              </m:e>
                            </m:d>
                          </m:sup>
                        </m:sSubSup>
                      </m:e>
                    </m:d>
                    <m:r>
                      <a:rPr lang="en-US" altLang="ko-KR" sz="1500" b="0" i="1" kern="10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500" b="0" i="1" kern="100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9.9</m:t>
                    </m:r>
                  </m:oMath>
                </a14:m>
                <a:r>
                  <a:rPr lang="en-US" altLang="ko-KR" sz="1500" kern="100" dirty="0">
                    <a:effectLst/>
                    <a:cs typeface="Times New Roman" panose="02020603050405020304" pitchFamily="18" charset="0"/>
                  </a:rPr>
                  <a:t> Hz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500" b="0" i="1" kern="100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b="0" i="1" kern="1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ko-KR" sz="1500" b="0" i="1" kern="100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500" b="0" i="1" kern="10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=0.3</m:t>
                    </m:r>
                  </m:oMath>
                </a14:m>
                <a:endParaRPr lang="ko-KR" altLang="ko-KR" sz="1500" kern="100" dirty="0">
                  <a:effectLst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817939"/>
              </a:xfrm>
              <a:prstGeom prst="rect">
                <a:avLst/>
              </a:prstGeom>
              <a:blipFill>
                <a:blip r:embed="rId2"/>
                <a:stretch>
                  <a:fillRect l="-613" t="-52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560890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In-Vivo Firing Activities of the STN Cells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8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959D904E-3EFF-D003-A9AD-4E3E569FC0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2406863"/>
                  </p:ext>
                </p:extLst>
              </p:nvPr>
            </p:nvGraphicFramePr>
            <p:xfrm>
              <a:off x="5415811" y="1523422"/>
              <a:ext cx="1781398" cy="8625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60270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921128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29738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100" b="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𝐶𝑡𝑥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b="0" i="1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1100" b="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100" b="0" i="1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000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2954400"/>
                      </a:ext>
                    </a:extLst>
                  </a:tr>
                  <a:tr h="25961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100" b="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𝑆𝑇𝑁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37397"/>
                      </a:ext>
                    </a:extLst>
                  </a:tr>
                  <a:tr h="30557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𝐺𝑃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46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1258334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959D904E-3EFF-D003-A9AD-4E3E569FC0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2406863"/>
                  </p:ext>
                </p:extLst>
              </p:nvPr>
            </p:nvGraphicFramePr>
            <p:xfrm>
              <a:off x="5415811" y="1523422"/>
              <a:ext cx="1781398" cy="8625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60270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921128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297386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09" t="-2041" r="-109220" b="-20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93421" t="-2041" r="-1316" b="-2061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2954400"/>
                      </a:ext>
                    </a:extLst>
                  </a:tr>
                  <a:tr h="259613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09" t="-116279" r="-109220" b="-1348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37397"/>
                      </a:ext>
                    </a:extLst>
                  </a:tr>
                  <a:tr h="305573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09" t="-182353" r="-109220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46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1258334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표 2">
                <a:extLst>
                  <a:ext uri="{FF2B5EF4-FFF2-40B4-BE49-F238E27FC236}">
                    <a16:creationId xmlns:a16="http://schemas.microsoft.com/office/drawing/2014/main" id="{49A0EB5F-5DBD-F186-5A5D-F5C6C2539B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3074666"/>
                  </p:ext>
                </p:extLst>
              </p:nvPr>
            </p:nvGraphicFramePr>
            <p:xfrm>
              <a:off x="941876" y="2564904"/>
              <a:ext cx="7374539" cy="114174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94250">
                      <a:extLst>
                        <a:ext uri="{9D8B030D-6E8A-4147-A177-3AD203B41FA5}">
                          <a16:colId xmlns:a16="http://schemas.microsoft.com/office/drawing/2014/main" val="14129713"/>
                        </a:ext>
                      </a:extLst>
                    </a:gridCol>
                    <a:gridCol w="704002">
                      <a:extLst>
                        <a:ext uri="{9D8B030D-6E8A-4147-A177-3AD203B41FA5}">
                          <a16:colId xmlns:a16="http://schemas.microsoft.com/office/drawing/2014/main" val="3203917014"/>
                        </a:ext>
                      </a:extLst>
                    </a:gridCol>
                    <a:gridCol w="1672004">
                      <a:extLst>
                        <a:ext uri="{9D8B030D-6E8A-4147-A177-3AD203B41FA5}">
                          <a16:colId xmlns:a16="http://schemas.microsoft.com/office/drawing/2014/main" val="801349799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2685426521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1182039791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2418699902"/>
                        </a:ext>
                      </a:extLst>
                    </a:gridCol>
                  </a:tblGrid>
                  <a:tr h="3654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ko-KR" sz="1100" b="1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𝑆</m:t>
                                </m:r>
                                <m:r>
                                  <a:rPr lang="en-US" altLang="ko-KR" sz="1100" b="1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→</m:t>
                                </m:r>
                                <m:r>
                                  <a:rPr lang="en-US" altLang="ko-KR" sz="1100" b="1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𝑇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b="0" i="1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𝑚𝑎𝑥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ko-KR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  <m:r>
                                        <a:rPr lang="en-US" altLang="ko-KR" sz="1100" b="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altLang="ko-KR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</m:d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(</a:t>
                          </a:r>
                          <a:r>
                            <a:rPr lang="en-US" sz="1100" b="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nS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  <m:sup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altLang="ko-KR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(</a:t>
                          </a:r>
                          <a:r>
                            <a:rPr lang="en-US" sz="1100" b="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ms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sub>
                                <m:sup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altLang="ko-KR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(</a:t>
                          </a:r>
                          <a:r>
                            <a:rPr lang="en-US" sz="1100" b="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ms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</m:d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(mV)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619496"/>
                      </a:ext>
                    </a:extLst>
                  </a:tr>
                  <a:tr h="258771"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Ctx</a:t>
                          </a: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STN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AMPA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0.388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8072169"/>
                      </a:ext>
                    </a:extLst>
                  </a:tr>
                  <a:tr h="258771">
                    <a:tc v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NMDA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0.233 (0.388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0.6)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100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23900239"/>
                      </a:ext>
                    </a:extLst>
                  </a:tr>
                  <a:tr h="2587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GP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STN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GABA</a:t>
                          </a:r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0.518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-84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05412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표 2">
                <a:extLst>
                  <a:ext uri="{FF2B5EF4-FFF2-40B4-BE49-F238E27FC236}">
                    <a16:creationId xmlns:a16="http://schemas.microsoft.com/office/drawing/2014/main" id="{49A0EB5F-5DBD-F186-5A5D-F5C6C2539B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3074666"/>
                  </p:ext>
                </p:extLst>
              </p:nvPr>
            </p:nvGraphicFramePr>
            <p:xfrm>
              <a:off x="941876" y="2564904"/>
              <a:ext cx="7374539" cy="114174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94250">
                      <a:extLst>
                        <a:ext uri="{9D8B030D-6E8A-4147-A177-3AD203B41FA5}">
                          <a16:colId xmlns:a16="http://schemas.microsoft.com/office/drawing/2014/main" val="14129713"/>
                        </a:ext>
                      </a:extLst>
                    </a:gridCol>
                    <a:gridCol w="704002">
                      <a:extLst>
                        <a:ext uri="{9D8B030D-6E8A-4147-A177-3AD203B41FA5}">
                          <a16:colId xmlns:a16="http://schemas.microsoft.com/office/drawing/2014/main" val="3203917014"/>
                        </a:ext>
                      </a:extLst>
                    </a:gridCol>
                    <a:gridCol w="1672004">
                      <a:extLst>
                        <a:ext uri="{9D8B030D-6E8A-4147-A177-3AD203B41FA5}">
                          <a16:colId xmlns:a16="http://schemas.microsoft.com/office/drawing/2014/main" val="801349799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2685426521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1182039791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2418699902"/>
                        </a:ext>
                      </a:extLst>
                    </a:gridCol>
                  </a:tblGrid>
                  <a:tr h="36543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13" t="-1667" r="-644172" b="-23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41379" t="-1667" r="-805172" b="-23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2190" t="-1667" r="-240876" b="-23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51818" t="-1667" r="-200000" b="-23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53425" t="-1667" r="-100913" b="-23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53425" t="-1667" r="-913" b="-23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619496"/>
                      </a:ext>
                    </a:extLst>
                  </a:tr>
                  <a:tr h="258771"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Ctx</a:t>
                          </a:r>
                          <a:r>
                            <a:rPr lang="en-US" altLang="ko-KR" sz="1100" b="0" dirty="0" err="1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STN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AMPA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0.388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8072169"/>
                      </a:ext>
                    </a:extLst>
                  </a:tr>
                  <a:tr h="258771">
                    <a:tc v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NMDA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0.233 (0.388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0.6)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100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23900239"/>
                      </a:ext>
                    </a:extLst>
                  </a:tr>
                  <a:tr h="2587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GP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STN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GABA</a:t>
                          </a:r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0.518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-84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05412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표 3">
                <a:extLst>
                  <a:ext uri="{FF2B5EF4-FFF2-40B4-BE49-F238E27FC236}">
                    <a16:creationId xmlns:a16="http://schemas.microsoft.com/office/drawing/2014/main" id="{991844D1-5F88-DA48-2132-112DB6644E0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48788691"/>
                  </p:ext>
                </p:extLst>
              </p:nvPr>
            </p:nvGraphicFramePr>
            <p:xfrm>
              <a:off x="1115616" y="4149080"/>
              <a:ext cx="7017879" cy="39461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5263409">
                      <a:extLst>
                        <a:ext uri="{9D8B030D-6E8A-4147-A177-3AD203B41FA5}">
                          <a16:colId xmlns:a16="http://schemas.microsoft.com/office/drawing/2014/main" val="1584383960"/>
                        </a:ext>
                      </a:extLst>
                    </a:gridCol>
                    <a:gridCol w="1754470">
                      <a:extLst>
                        <a:ext uri="{9D8B030D-6E8A-4147-A177-3AD203B41FA5}">
                          <a16:colId xmlns:a16="http://schemas.microsoft.com/office/drawing/2014/main" val="3564007826"/>
                        </a:ext>
                      </a:extLst>
                    </a:gridCol>
                  </a:tblGrid>
                  <a:tr h="394617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ko-KR" altLang="ko-KR" sz="1100" b="1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sSubSup>
                                      <m:sSubSup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𝐴𝑀𝑃𝐴</m:t>
                                        </m:r>
                                      </m:sub>
                                      <m:sup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(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𝑆𝑇𝑁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,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𝐶𝑡𝑥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)</m:t>
                                        </m:r>
                                      </m:sup>
                                    </m:sSubSup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+</m:t>
                                    </m:r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𝐵</m:t>
                                    </m:r>
                                    <m:d>
                                      <m:d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dPr>
                                      <m:e>
                                        <m:sSubSup>
                                          <m:sSubSupPr>
                                            <m:ctrlPr>
                                              <a:rPr lang="ko-KR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𝑣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(</m:t>
                                            </m:r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𝑆𝑇𝑁</m:t>
                                            </m:r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)</m:t>
                                            </m:r>
                                          </m:sup>
                                        </m:sSubSup>
                                      </m:e>
                                    </m:d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⋅</m:t>
                                    </m:r>
                                    <m:sSubSup>
                                      <m:sSubSup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𝑁𝑀𝐷𝐴</m:t>
                                        </m:r>
                                      </m:sub>
                                      <m:sup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(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𝑆𝑇𝑁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,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𝐶𝑡𝑥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)</m:t>
                                        </m:r>
                                      </m:sup>
                                    </m:sSubSup>
                                  </m:e>
                                </m:d>
                                <m:d>
                                  <m:dPr>
                                    <m:ctrlPr>
                                      <a:rPr lang="ko-KR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lang="ko-KR" altLang="en-US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</m:t>
                                    </m:r>
                                    <m:sSubSup>
                                      <m:sSubSup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𝛽</m:t>
                                        </m:r>
                                      </m:e>
                                      <m:sub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1</m:t>
                                        </m:r>
                                      </m:sub>
                                      <m:sup>
                                        <m:d>
                                          <m:dPr>
                                            <m:ctrlPr>
                                              <a:rPr lang="ko-KR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𝑆𝑇𝑁</m:t>
                                            </m:r>
                                          </m:e>
                                        </m:d>
                                      </m:sup>
                                    </m:sSubSup>
                                    <m:sSub>
                                      <m:sSub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altLang="ko-KR" sz="1100" b="1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ko-KR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𝐺𝐴𝐵𝐴</m:t>
                                    </m:r>
                                  </m:sub>
                                  <m:sup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(</m:t>
                                    </m:r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𝑆𝑇𝑁</m:t>
                                    </m:r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,</m:t>
                                    </m:r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𝐺𝑃</m:t>
                                    </m:r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en-US" altLang="ko-KR" sz="1100" b="1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(1</m:t>
                                </m:r>
                                <m:r>
                                  <a:rPr lang="ko-KR" altLang="en-US" sz="1100" b="1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ko-KR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𝛽</m:t>
                                    </m:r>
                                  </m:e>
                                  <m:sub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𝑆𝑇𝑁</m:t>
                                        </m:r>
                                      </m:e>
                                    </m:d>
                                  </m:sup>
                                </m:sSubSup>
                                <m:sSub>
                                  <m:sSubPr>
                                    <m:ctrlPr>
                                      <a:rPr lang="ko-KR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altLang="ko-KR" sz="1100" b="1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ko-KR" altLang="en-US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ko-KR" altLang="ko-KR" sz="1100" b="1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𝛽</m:t>
                                    </m:r>
                                  </m:e>
                                  <m:sub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𝑆𝑇𝑁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en-US" altLang="ko-KR" sz="1100" b="1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sSubSup>
                                  <m:sSubSupPr>
                                    <m:ctrlPr>
                                      <a:rPr lang="ko-KR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𝛽</m:t>
                                    </m:r>
                                  </m:e>
                                  <m:sub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𝑆𝑇𝑁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en-US" altLang="ko-KR" sz="1100" b="1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=0.5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966085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표 3">
                <a:extLst>
                  <a:ext uri="{FF2B5EF4-FFF2-40B4-BE49-F238E27FC236}">
                    <a16:creationId xmlns:a16="http://schemas.microsoft.com/office/drawing/2014/main" id="{991844D1-5F88-DA48-2132-112DB6644E0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48788691"/>
                  </p:ext>
                </p:extLst>
              </p:nvPr>
            </p:nvGraphicFramePr>
            <p:xfrm>
              <a:off x="1115616" y="4149080"/>
              <a:ext cx="7017879" cy="39461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5263409">
                      <a:extLst>
                        <a:ext uri="{9D8B030D-6E8A-4147-A177-3AD203B41FA5}">
                          <a16:colId xmlns:a16="http://schemas.microsoft.com/office/drawing/2014/main" val="1584383960"/>
                        </a:ext>
                      </a:extLst>
                    </a:gridCol>
                    <a:gridCol w="1754470">
                      <a:extLst>
                        <a:ext uri="{9D8B030D-6E8A-4147-A177-3AD203B41FA5}">
                          <a16:colId xmlns:a16="http://schemas.microsoft.com/office/drawing/2014/main" val="3564007826"/>
                        </a:ext>
                      </a:extLst>
                    </a:gridCol>
                  </a:tblGrid>
                  <a:tr h="394617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31" t="-1515" r="-33565" b="-30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0694" t="-1515" r="-694" b="-30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9660850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표 10">
                <a:extLst>
                  <a:ext uri="{FF2B5EF4-FFF2-40B4-BE49-F238E27FC236}">
                    <a16:creationId xmlns:a16="http://schemas.microsoft.com/office/drawing/2014/main" id="{EFEB1A84-C5E3-DC8F-3E18-DAD8FC2B1FC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7659138"/>
                  </p:ext>
                </p:extLst>
              </p:nvPr>
            </p:nvGraphicFramePr>
            <p:xfrm>
              <a:off x="5509060" y="5552005"/>
              <a:ext cx="3455501" cy="53333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58866">
                      <a:extLst>
                        <a:ext uri="{9D8B030D-6E8A-4147-A177-3AD203B41FA5}">
                          <a16:colId xmlns:a16="http://schemas.microsoft.com/office/drawing/2014/main" val="614385014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2435187445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3242334019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3505152456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1744348474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2293393064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780194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begChr m:val="〈"/>
                                  <m:endChr m:val="〉"/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d>
                                        <m:dPr>
                                          <m:ctrlPr>
                                            <a:rPr lang="ko-KR" sz="1100" b="0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100" b="0" i="1" smtClean="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  <m:t>𝑆𝑇𝑁</m:t>
                                          </m:r>
                                        </m:e>
                                      </m:d>
                                    </m:sup>
                                  </m:sSubSup>
                                </m:e>
                              </m:d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(Hz)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13.5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11.8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9.9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12.1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10.9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110918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표 10">
                <a:extLst>
                  <a:ext uri="{FF2B5EF4-FFF2-40B4-BE49-F238E27FC236}">
                    <a16:creationId xmlns:a16="http://schemas.microsoft.com/office/drawing/2014/main" id="{EFEB1A84-C5E3-DC8F-3E18-DAD8FC2B1FC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7659138"/>
                  </p:ext>
                </p:extLst>
              </p:nvPr>
            </p:nvGraphicFramePr>
            <p:xfrm>
              <a:off x="5509060" y="5552005"/>
              <a:ext cx="3455501" cy="53333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58866">
                      <a:extLst>
                        <a:ext uri="{9D8B030D-6E8A-4147-A177-3AD203B41FA5}">
                          <a16:colId xmlns:a16="http://schemas.microsoft.com/office/drawing/2014/main" val="614385014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2435187445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3242334019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3505152456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1744348474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2293393064"/>
                        </a:ext>
                      </a:extLst>
                    </a:gridCol>
                  </a:tblGrid>
                  <a:tr h="25146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33" t="-2381" r="-260759" b="-1404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7801949"/>
                      </a:ext>
                    </a:extLst>
                  </a:tr>
                  <a:tr h="281877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33" t="-91489" r="-260759" b="-255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13.5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11.8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9.9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12.1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10.9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1109180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표 9">
                <a:extLst>
                  <a:ext uri="{FF2B5EF4-FFF2-40B4-BE49-F238E27FC236}">
                    <a16:creationId xmlns:a16="http://schemas.microsoft.com/office/drawing/2014/main" id="{7589D6E0-A46C-C6EF-CEA5-C525E7C6B0A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90373366"/>
                  </p:ext>
                </p:extLst>
              </p:nvPr>
            </p:nvGraphicFramePr>
            <p:xfrm>
              <a:off x="7308304" y="1526081"/>
              <a:ext cx="1781398" cy="61114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60270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921128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30557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ko-KR" altLang="ko-KR" sz="1100" b="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ko-KR" altLang="ko-KR" sz="1100" b="0" i="1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ko-KR" sz="1100" b="0" i="1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𝑆𝑇𝑁</m:t>
                                        </m:r>
                                        <m:r>
                                          <a:rPr lang="en-US" altLang="ko-KR" sz="1100" b="0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altLang="ko-KR" sz="1100" b="0" i="1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𝐶𝑡𝑥</m:t>
                                        </m:r>
                                      </m:e>
                                    </m:d>
                                  </m:sup>
                                </m:sSubSup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0.03 (3%)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2419531"/>
                      </a:ext>
                    </a:extLst>
                  </a:tr>
                  <a:tr h="30557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ko-KR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ko-KR" altLang="ko-KR" sz="1100" b="0" i="1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ko-KR" sz="1100" b="0" i="1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𝑆𝑇𝑁</m:t>
                                        </m:r>
                                        <m:r>
                                          <a:rPr lang="en-US" altLang="ko-KR" sz="1100" b="0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altLang="ko-KR" sz="1100" b="0" i="1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𝐺𝑃</m:t>
                                        </m:r>
                                      </m:e>
                                    </m:d>
                                  </m:sup>
                                </m:sSubSup>
                              </m:oMath>
                            </m:oMathPara>
                          </a14:m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0.1 (10%)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7878385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표 9">
                <a:extLst>
                  <a:ext uri="{FF2B5EF4-FFF2-40B4-BE49-F238E27FC236}">
                    <a16:creationId xmlns:a16="http://schemas.microsoft.com/office/drawing/2014/main" id="{7589D6E0-A46C-C6EF-CEA5-C525E7C6B0A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90373366"/>
                  </p:ext>
                </p:extLst>
              </p:nvPr>
            </p:nvGraphicFramePr>
            <p:xfrm>
              <a:off x="7308304" y="1526081"/>
              <a:ext cx="1781398" cy="61114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60270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921128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305573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704" t="-1961" r="-108451" b="-11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0.03 (3%)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2419531"/>
                      </a:ext>
                    </a:extLst>
                  </a:tr>
                  <a:tr h="305573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704" t="-104000" r="-108451" b="-1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0.1 (10%)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78783858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2" name="그림 11">
            <a:extLst>
              <a:ext uri="{FF2B5EF4-FFF2-40B4-BE49-F238E27FC236}">
                <a16:creationId xmlns:a16="http://schemas.microsoft.com/office/drawing/2014/main" id="{095312BB-47F8-AF6C-A64F-B3430ACDA25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5250" y="5469427"/>
            <a:ext cx="4818418" cy="1137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556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60335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lang="en-US" altLang="ko-KR" sz="1800" b="1" dirty="0">
                    <a:sym typeface="Symbol" panose="05050102010706020507" pitchFamily="18" charset="2"/>
                  </a:rPr>
                  <a:t>Current Source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−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𝑏𝑎𝑐𝑘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;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b="0" i="1" smtClean="0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=84.0 </m:t>
                    </m:r>
                    <m:r>
                      <m:rPr>
                        <m:sty m:val="p"/>
                      </m:rPr>
                      <a:rPr lang="en-US" altLang="ko-KR" sz="1500" b="0" i="0" smtClean="0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pA</m:t>
                    </m:r>
                  </m:oMath>
                </a14:m>
                <a:r>
                  <a:rPr kumimoji="0" lang="en-US" altLang="ko-KR" sz="15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𝑣𝑖𝑣𝑜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=29.9 </m:t>
                    </m:r>
                    <m:r>
                      <m:rPr>
                        <m:sty m:val="p"/>
                      </m:rPr>
                      <a:rPr lang="en-US" altLang="ko-KR" sz="15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Hz</m:t>
                    </m:r>
                  </m:oMath>
                </a14:m>
                <a:endParaRPr kumimoji="0" lang="en-US" altLang="ko-KR" sz="15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800" b="1" dirty="0">
                    <a:sym typeface="Symbol" panose="05050102010706020507" pitchFamily="18" charset="2"/>
                  </a:rPr>
                  <a:t> Synaptic Inputs to the GP Cells and Random Background Input </a:t>
                </a: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- Excitatory synaptic inputs from STN</a:t>
                </a: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𝑆𝑇𝑁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𝐴𝑀𝑃𝐴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𝑆𝑇𝑁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𝐵</m:t>
                    </m:r>
                    <m:d>
                      <m:d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)</m:t>
                            </m:r>
                          </m:sup>
                        </m:sSubSup>
                      </m:e>
                    </m:d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⋅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𝑁𝑀𝐷𝐴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𝐺𝑃</m:t>
                            </m:r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b="0" i="1" smtClean="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𝑆𝑇𝑁</m:t>
                            </m:r>
                          </m:e>
                        </m:d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- Inhibitory synaptic inputs from D2 SPN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𝐺𝐴𝐵𝐴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altLang="ko-KR" sz="1500" b="0" i="1" smtClean="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2)</m:t>
                        </m:r>
                      </m:sup>
                    </m:sSubSup>
                    <m:r>
                      <a:rPr lang="en-US" altLang="ko-KR" sz="15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and recurrent connections in GP cells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𝐺𝐴𝐵𝐴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5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8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- DA effect on the synaptic currents</a:t>
                </a:r>
              </a:p>
              <a:p>
                <a:pPr>
                  <a:buNone/>
                </a:pPr>
                <a:endParaRPr lang="en-US" altLang="ko-KR" sz="6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6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- Random background input: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50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𝐺𝑃</m:t>
                        </m:r>
                      </m:sub>
                      <m:sup>
                        <m:r>
                          <a:rPr lang="en-US" altLang="ko-KR" sz="1500" b="0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ko-KR" sz="1500" dirty="0">
                    <a:sym typeface="Symbol" panose="05050102010706020507" pitchFamily="18" charset="2"/>
                  </a:rPr>
                  <a:t>=267</a:t>
                </a:r>
              </a:p>
              <a:p>
                <a:pPr>
                  <a:buNone/>
                </a:pPr>
                <a:r>
                  <a:rPr lang="en-US" altLang="ko-KR" sz="1800" b="1" dirty="0">
                    <a:sym typeface="Symbol" panose="05050102010706020507" pitchFamily="18" charset="2"/>
                  </a:rPr>
                  <a:t> In-vivo Firings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𝑫</m:t>
                        </m:r>
                      </m:e>
                      <m:sub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𝑮𝑷</m:t>
                        </m:r>
                      </m:sub>
                      <m:sup>
                        <m:r>
                          <a:rPr lang="en-US" altLang="ko-KR" sz="1800" b="1" i="1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ko-KR" sz="1800" b="1" dirty="0">
                    <a:sym typeface="Symbol" panose="05050102010706020507" pitchFamily="18" charset="2"/>
                  </a:rPr>
                  <a:t>=267</a:t>
                </a:r>
              </a:p>
              <a:p>
                <a:pPr>
                  <a:buNone/>
                </a:pPr>
                <a:endParaRPr lang="en-US" altLang="ko-KR" sz="18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8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lang="en-US" altLang="ko-KR" sz="1000" b="1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lang="en-US" altLang="ko-KR" sz="1500" dirty="0">
                    <a:sym typeface="Symbol" panose="05050102010706020507" pitchFamily="18" charset="2"/>
                  </a:rPr>
                  <a:t>                            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〈"/>
                        <m:endChr m:val="〉"/>
                        <m:ctrlPr>
                          <a:rPr lang="ko-KR" altLang="ko-KR" sz="1500" i="1" kern="10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ko-KR" altLang="ko-KR" sz="1500" i="1" kern="100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b="0" i="1" kern="10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ko-KR" sz="1500" b="0" i="1" kern="100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 kern="10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500" b="0" i="1" kern="100" smtClean="0"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𝐺𝑃</m:t>
                                </m:r>
                              </m:e>
                            </m:d>
                          </m:sup>
                        </m:sSubSup>
                      </m:e>
                    </m:d>
                    <m:r>
                      <a:rPr lang="en-US" altLang="ko-KR" sz="1500" b="0" i="1" kern="10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ko-KR" sz="1500" b="0" i="1" kern="100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29.9</m:t>
                    </m:r>
                  </m:oMath>
                </a14:m>
                <a:r>
                  <a:rPr lang="en-US" altLang="ko-KR" sz="1500" kern="100" dirty="0">
                    <a:effectLst/>
                    <a:cs typeface="Times New Roman" panose="02020603050405020304" pitchFamily="18" charset="0"/>
                  </a:rPr>
                  <a:t> Hz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500" b="0" i="1" kern="100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b="0" i="1" kern="1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ko-KR" sz="1500" b="0" i="1" kern="100" smtClean="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sz="1500" b="0" i="1" kern="100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=0.3</m:t>
                    </m:r>
                  </m:oMath>
                </a14:m>
                <a:endParaRPr lang="ko-KR" altLang="ko-KR" sz="1500" kern="100" dirty="0">
                  <a:effectLst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15">
                <a:extLst>
                  <a:ext uri="{FF2B5EF4-FFF2-40B4-BE49-F238E27FC236}">
                    <a16:creationId xmlns:a16="http://schemas.microsoft.com/office/drawing/2014/main" id="{0401325C-F5C3-4893-7A90-31292BC2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6033511"/>
              </a:xfrm>
              <a:prstGeom prst="rect">
                <a:avLst/>
              </a:prstGeom>
              <a:blipFill>
                <a:blip r:embed="rId2"/>
                <a:stretch>
                  <a:fillRect l="-613" t="-50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3">
            <a:extLst>
              <a:ext uri="{FF2B5EF4-FFF2-40B4-BE49-F238E27FC236}">
                <a16:creationId xmlns:a16="http://schemas.microsoft.com/office/drawing/2014/main" id="{660748B6-C7AA-9700-60EA-E0DB1648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35" y="115888"/>
            <a:ext cx="543578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In-Vivo Firing Activities of the GP Cells</a:t>
            </a:r>
            <a:endParaRPr kumimoji="0" lang="en-US" altLang="ko-KR" sz="2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1D58C1-E676-16AB-6438-A255044B5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9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C44A710-EF32-D3BA-4768-F9C1539574BF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959D904E-3EFF-D003-A9AD-4E3E569FC0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01277934"/>
                  </p:ext>
                </p:extLst>
              </p:nvPr>
            </p:nvGraphicFramePr>
            <p:xfrm>
              <a:off x="5456914" y="1525783"/>
              <a:ext cx="1781398" cy="8625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60270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921128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29738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𝐺𝑃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altLang="ko-KR" sz="1100" b="0" dirty="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+mn-lt"/>
                                  </a:rPr>
                                  <m:t>46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2954400"/>
                      </a:ext>
                    </a:extLst>
                  </a:tr>
                  <a:tr h="25961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100" b="0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𝑆𝑇𝑁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37397"/>
                      </a:ext>
                    </a:extLst>
                  </a:tr>
                  <a:tr h="30557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1,325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1258334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959D904E-3EFF-D003-A9AD-4E3E569FC04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01277934"/>
                  </p:ext>
                </p:extLst>
              </p:nvPr>
            </p:nvGraphicFramePr>
            <p:xfrm>
              <a:off x="5456914" y="1525783"/>
              <a:ext cx="1781398" cy="8625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60270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921128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297386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09" t="-2041" r="-109220" b="-204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93421" t="-2041" r="-1316" b="-2040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2954400"/>
                      </a:ext>
                    </a:extLst>
                  </a:tr>
                  <a:tr h="259613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09" t="-116279" r="-109220" b="-1325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14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68237397"/>
                      </a:ext>
                    </a:extLst>
                  </a:tr>
                  <a:tr h="305573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09" t="-186000" r="-109220" b="-1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1,325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71258334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표 2">
                <a:extLst>
                  <a:ext uri="{FF2B5EF4-FFF2-40B4-BE49-F238E27FC236}">
                    <a16:creationId xmlns:a16="http://schemas.microsoft.com/office/drawing/2014/main" id="{49A0EB5F-5DBD-F186-5A5D-F5C6C2539B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7480802"/>
                  </p:ext>
                </p:extLst>
              </p:nvPr>
            </p:nvGraphicFramePr>
            <p:xfrm>
              <a:off x="884730" y="2780928"/>
              <a:ext cx="7374539" cy="140051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94250">
                      <a:extLst>
                        <a:ext uri="{9D8B030D-6E8A-4147-A177-3AD203B41FA5}">
                          <a16:colId xmlns:a16="http://schemas.microsoft.com/office/drawing/2014/main" val="14129713"/>
                        </a:ext>
                      </a:extLst>
                    </a:gridCol>
                    <a:gridCol w="704002">
                      <a:extLst>
                        <a:ext uri="{9D8B030D-6E8A-4147-A177-3AD203B41FA5}">
                          <a16:colId xmlns:a16="http://schemas.microsoft.com/office/drawing/2014/main" val="3203917014"/>
                        </a:ext>
                      </a:extLst>
                    </a:gridCol>
                    <a:gridCol w="1672004">
                      <a:extLst>
                        <a:ext uri="{9D8B030D-6E8A-4147-A177-3AD203B41FA5}">
                          <a16:colId xmlns:a16="http://schemas.microsoft.com/office/drawing/2014/main" val="801349799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2685426521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1182039791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2418699902"/>
                        </a:ext>
                      </a:extLst>
                    </a:gridCol>
                  </a:tblGrid>
                  <a:tr h="36543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ko-KR" sz="1100" b="1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𝑆</m:t>
                                </m:r>
                                <m:r>
                                  <a:rPr lang="en-US" altLang="ko-KR" sz="1100" b="1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→</m:t>
                                </m:r>
                                <m:r>
                                  <a:rPr lang="en-US" altLang="ko-KR" sz="1100" b="1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𝑇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b="0" i="1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𝑚𝑎𝑥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  <m:r>
                                        <a:rPr lang="en-US" sz="1100" b="0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</m:d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(</a:t>
                          </a:r>
                          <a:r>
                            <a:rPr lang="en-US" sz="1100" b="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nS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  <m:sup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altLang="ko-KR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(</a:t>
                          </a:r>
                          <a:r>
                            <a:rPr lang="en-US" sz="1100" b="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ms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sub>
                                <m:sup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altLang="ko-KR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  <m:r>
                                    <a:rPr lang="en-US" sz="1100" b="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(</a:t>
                          </a:r>
                          <a:r>
                            <a:rPr lang="en-US" sz="1100" b="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ms</a:t>
                          </a: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  <m:sup>
                                  <m:d>
                                    <m:d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</m:d>
                                </m:sup>
                              </m:sSubSup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(mV)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619496"/>
                      </a:ext>
                    </a:extLst>
                  </a:tr>
                  <a:tr h="258771"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STNGP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AMPA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1.447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8072169"/>
                      </a:ext>
                    </a:extLst>
                  </a:tr>
                  <a:tr h="258771">
                    <a:tc v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NMDA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0.521(=1.447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0.36)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100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23900239"/>
                      </a:ext>
                    </a:extLst>
                  </a:tr>
                  <a:tr h="2587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D2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GP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GABA</a:t>
                          </a:r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5.435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-65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054122"/>
                      </a:ext>
                    </a:extLst>
                  </a:tr>
                  <a:tr h="2587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GP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GP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GABA</a:t>
                          </a:r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0.765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-65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1094928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표 2">
                <a:extLst>
                  <a:ext uri="{FF2B5EF4-FFF2-40B4-BE49-F238E27FC236}">
                    <a16:creationId xmlns:a16="http://schemas.microsoft.com/office/drawing/2014/main" id="{49A0EB5F-5DBD-F186-5A5D-F5C6C2539B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7480802"/>
                  </p:ext>
                </p:extLst>
              </p:nvPr>
            </p:nvGraphicFramePr>
            <p:xfrm>
              <a:off x="884730" y="2780928"/>
              <a:ext cx="7374539" cy="140051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94250">
                      <a:extLst>
                        <a:ext uri="{9D8B030D-6E8A-4147-A177-3AD203B41FA5}">
                          <a16:colId xmlns:a16="http://schemas.microsoft.com/office/drawing/2014/main" val="14129713"/>
                        </a:ext>
                      </a:extLst>
                    </a:gridCol>
                    <a:gridCol w="704002">
                      <a:extLst>
                        <a:ext uri="{9D8B030D-6E8A-4147-A177-3AD203B41FA5}">
                          <a16:colId xmlns:a16="http://schemas.microsoft.com/office/drawing/2014/main" val="3203917014"/>
                        </a:ext>
                      </a:extLst>
                    </a:gridCol>
                    <a:gridCol w="1672004">
                      <a:extLst>
                        <a:ext uri="{9D8B030D-6E8A-4147-A177-3AD203B41FA5}">
                          <a16:colId xmlns:a16="http://schemas.microsoft.com/office/drawing/2014/main" val="801349799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2685426521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1182039791"/>
                        </a:ext>
                      </a:extLst>
                    </a:gridCol>
                    <a:gridCol w="1334761">
                      <a:extLst>
                        <a:ext uri="{9D8B030D-6E8A-4147-A177-3AD203B41FA5}">
                          <a16:colId xmlns:a16="http://schemas.microsoft.com/office/drawing/2014/main" val="2418699902"/>
                        </a:ext>
                      </a:extLst>
                    </a:gridCol>
                  </a:tblGrid>
                  <a:tr h="36543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13" t="-1667" r="-643558" b="-3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41379" t="-1667" r="-804310" b="-3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2190" t="-1667" r="-240511" b="-3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52968" t="-1667" r="-200913" b="-3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52968" t="-1667" r="-100913" b="-30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52968" t="-1667" r="-913" b="-30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619496"/>
                      </a:ext>
                    </a:extLst>
                  </a:tr>
                  <a:tr h="258771">
                    <a:tc row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STNGP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AMPA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1.447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8072169"/>
                      </a:ext>
                    </a:extLst>
                  </a:tr>
                  <a:tr h="258771">
                    <a:tc vMerge="1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NMDA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0.521(=1.447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0.36)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100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23900239"/>
                      </a:ext>
                    </a:extLst>
                  </a:tr>
                  <a:tr h="2587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D2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GP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GABA</a:t>
                          </a:r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5.435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-65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054122"/>
                      </a:ext>
                    </a:extLst>
                  </a:tr>
                  <a:tr h="25877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GP</a:t>
                          </a: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GP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+mn-ea"/>
                              <a:cs typeface="Times New Roman" panose="02020603050405020304" pitchFamily="18" charset="0"/>
                            </a:rPr>
                            <a:t>GABA</a:t>
                          </a:r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0.765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맑은 고딕" panose="020B0503020000020004" pitchFamily="50" charset="-127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-65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1094928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표 3">
                <a:extLst>
                  <a:ext uri="{FF2B5EF4-FFF2-40B4-BE49-F238E27FC236}">
                    <a16:creationId xmlns:a16="http://schemas.microsoft.com/office/drawing/2014/main" id="{991844D1-5F88-DA48-2132-112DB6644E0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347125"/>
                  </p:ext>
                </p:extLst>
              </p:nvPr>
            </p:nvGraphicFramePr>
            <p:xfrm>
              <a:off x="884730" y="4509120"/>
              <a:ext cx="7374539" cy="39461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5530903">
                      <a:extLst>
                        <a:ext uri="{9D8B030D-6E8A-4147-A177-3AD203B41FA5}">
                          <a16:colId xmlns:a16="http://schemas.microsoft.com/office/drawing/2014/main" val="1584383960"/>
                        </a:ext>
                      </a:extLst>
                    </a:gridCol>
                    <a:gridCol w="1843636">
                      <a:extLst>
                        <a:ext uri="{9D8B030D-6E8A-4147-A177-3AD203B41FA5}">
                          <a16:colId xmlns:a16="http://schemas.microsoft.com/office/drawing/2014/main" val="3564007826"/>
                        </a:ext>
                      </a:extLst>
                    </a:gridCol>
                  </a:tblGrid>
                  <a:tr h="394617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ko-KR" altLang="ko-KR" sz="1100" b="1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sSubSup>
                                      <m:sSubSup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𝐴𝑀𝑃𝐴</m:t>
                                        </m:r>
                                      </m:sub>
                                      <m:sup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(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𝐺𝑃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,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𝑆𝑇𝑁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)</m:t>
                                        </m:r>
                                      </m:sup>
                                    </m:sSubSup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+</m:t>
                                    </m:r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𝐵</m:t>
                                    </m:r>
                                    <m:d>
                                      <m:d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dPr>
                                      <m:e>
                                        <m:sSubSup>
                                          <m:sSubSupPr>
                                            <m:ctrlPr>
                                              <a:rPr lang="ko-KR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𝑣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(</m:t>
                                            </m:r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𝐺𝑃</m:t>
                                            </m:r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)</m:t>
                                            </m:r>
                                          </m:sup>
                                        </m:sSubSup>
                                      </m:e>
                                    </m:d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⋅</m:t>
                                    </m:r>
                                    <m:sSubSup>
                                      <m:sSubSup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𝑁𝑀𝐷𝐴</m:t>
                                        </m:r>
                                      </m:sub>
                                      <m:sup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(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𝐺𝑃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,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𝑆𝑇𝑁</m:t>
                                        </m:r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)</m:t>
                                        </m:r>
                                      </m:sup>
                                    </m:sSubSup>
                                  </m:e>
                                </m:d>
                                <m:d>
                                  <m:dPr>
                                    <m:ctrlPr>
                                      <a:rPr lang="ko-KR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lang="ko-KR" altLang="en-US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</m:t>
                                    </m:r>
                                    <m:sSubSup>
                                      <m:sSubSup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𝛽</m:t>
                                        </m:r>
                                      </m:e>
                                      <m:sub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1</m:t>
                                        </m:r>
                                      </m:sub>
                                      <m:sup>
                                        <m:d>
                                          <m:dPr>
                                            <m:ctrlPr>
                                              <a:rPr lang="ko-KR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𝐺𝑃</m:t>
                                            </m:r>
                                          </m:e>
                                        </m:d>
                                      </m:sup>
                                    </m:sSubSup>
                                    <m:sSub>
                                      <m:sSub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altLang="ko-KR" sz="1100" b="1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d>
                                  <m:dPr>
                                    <m:ctrlP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sSubSup>
                                      <m:sSubSup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𝐺𝐴𝐵𝐴</m:t>
                                        </m:r>
                                      </m:sub>
                                      <m:sup>
                                        <m:d>
                                          <m:dPr>
                                            <m:ctrlPr>
                                              <a:rPr lang="ko-KR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𝐺𝑃</m:t>
                                            </m:r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𝐷</m:t>
                                            </m:r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</m:sup>
                                    </m:sSubSup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+</m:t>
                                    </m:r>
                                    <m:sSubSup>
                                      <m:sSubSupPr>
                                        <m:ctrlPr>
                                          <a:rPr lang="ko-KR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en-US" altLang="ko-KR" sz="1100" b="1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𝐺𝐴𝐵𝐴</m:t>
                                        </m:r>
                                      </m:sub>
                                      <m:sup>
                                        <m:d>
                                          <m:dPr>
                                            <m:ctrlPr>
                                              <a:rPr lang="ko-KR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𝐺𝑃</m:t>
                                            </m:r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altLang="ko-KR" sz="1100" b="1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𝐺𝑃</m:t>
                                            </m:r>
                                          </m:e>
                                        </m:d>
                                      </m:sup>
                                    </m:sSubSup>
                                  </m:e>
                                </m:d>
                                <m:d>
                                  <m:dPr>
                                    <m:ctrlP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lang="ko-KR" altLang="en-US" sz="1100" b="1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</m:t>
                                    </m:r>
                                    <m:sSubSup>
                                      <m:sSubSupPr>
                                        <m:ctrlPr>
                                          <a:rPr lang="ko-KR" altLang="ko-KR" sz="1100" b="0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altLang="ko-KR" sz="1100" b="0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𝛽</m:t>
                                        </m:r>
                                      </m:e>
                                      <m:sub>
                                        <m:r>
                                          <a:rPr lang="en-US" altLang="ko-KR" sz="1100" b="0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2</m:t>
                                        </m:r>
                                      </m:sub>
                                      <m:sup>
                                        <m:d>
                                          <m:dPr>
                                            <m:ctrlPr>
                                              <a:rPr lang="ko-KR" altLang="ko-KR" sz="1100" b="0" i="1" kern="120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altLang="ko-KR" sz="1100" b="0" i="1" kern="1200" smtClean="0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𝐺𝑃</m:t>
                                            </m:r>
                                          </m:e>
                                        </m:d>
                                      </m:sup>
                                    </m:sSubSup>
                                    <m:sSub>
                                      <m:sSubPr>
                                        <m:ctrlPr>
                                          <a:rPr lang="ko-KR" altLang="ko-KR" sz="1100" b="0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ko-KR" sz="1100" b="0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en-US" altLang="ko-KR" sz="1100" b="0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ko-KR" altLang="en-US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ko-KR" altLang="ko-KR" sz="1100" b="0" i="1" kern="1200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𝛽</m:t>
                                    </m:r>
                                  </m:e>
                                  <m:sub>
                                    <m:r>
                                      <a:rPr lang="en-US" altLang="ko-KR" sz="1100" b="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ko-KR" altLang="ko-KR" sz="1100" b="0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ko-KR" sz="1100" b="0" i="1" kern="1200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𝐺𝑃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en-US" altLang="ko-KR" sz="1100" b="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sSubSup>
                                  <m:sSubSupPr>
                                    <m:ctrlPr>
                                      <a:rPr lang="ko-KR" altLang="ko-KR" sz="1100" b="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𝛽</m:t>
                                    </m:r>
                                  </m:e>
                                  <m:sub>
                                    <m:r>
                                      <a:rPr lang="en-US" altLang="ko-KR" sz="1100" b="0" i="1" kern="120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ko-KR" altLang="ko-KR" sz="1100" b="0" i="1" kern="120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ko-KR" sz="1100" b="0" i="1" kern="1200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𝐺𝑃</m:t>
                                        </m:r>
                                      </m:e>
                                    </m:d>
                                  </m:sup>
                                </m:sSubSup>
                                <m:r>
                                  <a:rPr lang="en-US" altLang="ko-KR" sz="1100" b="0" i="1" kern="120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=0.5</m:t>
                                </m:r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맑은 고딕" panose="020B0503020000020004" pitchFamily="50" charset="-127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966085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표 3">
                <a:extLst>
                  <a:ext uri="{FF2B5EF4-FFF2-40B4-BE49-F238E27FC236}">
                    <a16:creationId xmlns:a16="http://schemas.microsoft.com/office/drawing/2014/main" id="{991844D1-5F88-DA48-2132-112DB6644E0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347125"/>
                  </p:ext>
                </p:extLst>
              </p:nvPr>
            </p:nvGraphicFramePr>
            <p:xfrm>
              <a:off x="884730" y="4509120"/>
              <a:ext cx="7374539" cy="39461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5530903">
                      <a:extLst>
                        <a:ext uri="{9D8B030D-6E8A-4147-A177-3AD203B41FA5}">
                          <a16:colId xmlns:a16="http://schemas.microsoft.com/office/drawing/2014/main" val="1584383960"/>
                        </a:ext>
                      </a:extLst>
                    </a:gridCol>
                    <a:gridCol w="1843636">
                      <a:extLst>
                        <a:ext uri="{9D8B030D-6E8A-4147-A177-3AD203B41FA5}">
                          <a16:colId xmlns:a16="http://schemas.microsoft.com/office/drawing/2014/main" val="3564007826"/>
                        </a:ext>
                      </a:extLst>
                    </a:gridCol>
                  </a:tblGrid>
                  <a:tr h="394617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10" t="-1515" r="-33627" b="-30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99670" t="-1515" r="-660" b="-30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9660850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표 10">
                <a:extLst>
                  <a:ext uri="{FF2B5EF4-FFF2-40B4-BE49-F238E27FC236}">
                    <a16:creationId xmlns:a16="http://schemas.microsoft.com/office/drawing/2014/main" id="{EFEB1A84-C5E3-DC8F-3E18-DAD8FC2B1FC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85180244"/>
                  </p:ext>
                </p:extLst>
              </p:nvPr>
            </p:nvGraphicFramePr>
            <p:xfrm>
              <a:off x="5499633" y="5702834"/>
              <a:ext cx="3455501" cy="53333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58866">
                      <a:extLst>
                        <a:ext uri="{9D8B030D-6E8A-4147-A177-3AD203B41FA5}">
                          <a16:colId xmlns:a16="http://schemas.microsoft.com/office/drawing/2014/main" val="614385014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2435187445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3242334019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3505152456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1744348474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2293393064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𝜙</m:t>
                                    </m:r>
                                  </m:e>
                                  <m:sub>
                                    <m:r>
                                      <a:rPr lang="en-US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7801949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begChr m:val="〈"/>
                                  <m:endChr m:val="〉"/>
                                  <m:ctrlPr>
                                    <a:rPr lang="ko-KR" sz="11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ko-KR" sz="1100" b="0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sz="1100" b="0" i="1" smtClean="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d>
                                        <m:dPr>
                                          <m:ctrlPr>
                                            <a:rPr lang="ko-KR" sz="1100" b="0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ko-KR" sz="1100" b="0" i="1" smtClean="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</a:rPr>
                                            <m:t>𝐺𝑃</m:t>
                                          </m:r>
                                        </m:e>
                                      </m:d>
                                    </m:sup>
                                  </m:sSubSup>
                                </m:e>
                              </m:d>
                            </m:oMath>
                          </a14:m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 (Hz)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29.6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29.7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29.9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30.2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30.6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110918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표 10">
                <a:extLst>
                  <a:ext uri="{FF2B5EF4-FFF2-40B4-BE49-F238E27FC236}">
                    <a16:creationId xmlns:a16="http://schemas.microsoft.com/office/drawing/2014/main" id="{EFEB1A84-C5E3-DC8F-3E18-DAD8FC2B1FC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85180244"/>
                  </p:ext>
                </p:extLst>
              </p:nvPr>
            </p:nvGraphicFramePr>
            <p:xfrm>
              <a:off x="5499633" y="5702834"/>
              <a:ext cx="3455501" cy="53333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58866">
                      <a:extLst>
                        <a:ext uri="{9D8B030D-6E8A-4147-A177-3AD203B41FA5}">
                          <a16:colId xmlns:a16="http://schemas.microsoft.com/office/drawing/2014/main" val="614385014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2435187445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3242334019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3505152456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1744348474"/>
                        </a:ext>
                      </a:extLst>
                    </a:gridCol>
                    <a:gridCol w="499327">
                      <a:extLst>
                        <a:ext uri="{9D8B030D-6E8A-4147-A177-3AD203B41FA5}">
                          <a16:colId xmlns:a16="http://schemas.microsoft.com/office/drawing/2014/main" val="2293393064"/>
                        </a:ext>
                      </a:extLst>
                    </a:gridCol>
                  </a:tblGrid>
                  <a:tr h="25146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33" t="-2439" r="-260759" b="-1439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0.1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0.3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0.5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0.8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47801949"/>
                      </a:ext>
                    </a:extLst>
                  </a:tr>
                  <a:tr h="281877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633" t="-89362" r="-260759" b="-255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29.6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29.7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29.9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30.2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100" b="0" dirty="0">
                              <a:solidFill>
                                <a:schemeClr val="tx1"/>
                              </a:solidFill>
                              <a:effectLst/>
                            </a:rPr>
                            <a:t>30.6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1109180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표 9">
                <a:extLst>
                  <a:ext uri="{FF2B5EF4-FFF2-40B4-BE49-F238E27FC236}">
                    <a16:creationId xmlns:a16="http://schemas.microsoft.com/office/drawing/2014/main" id="{7589D6E0-A46C-C6EF-CEA5-C525E7C6B0A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54938964"/>
                  </p:ext>
                </p:extLst>
              </p:nvPr>
            </p:nvGraphicFramePr>
            <p:xfrm>
              <a:off x="7308304" y="1484784"/>
              <a:ext cx="1781398" cy="91325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60270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921128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28312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ko-KR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ko-KR" altLang="ko-KR" sz="1100" b="0" i="1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ko-KR" sz="1100" b="0" i="1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𝐺𝑃</m:t>
                                        </m:r>
                                        <m:r>
                                          <a:rPr lang="en-US" altLang="ko-KR" sz="1100" b="0" i="1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altLang="ko-KR" sz="1100" b="0" i="1" smtClean="0">
                                            <a:solidFill>
                                              <a:schemeClr val="tx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𝑆𝑇𝑁</m:t>
                                        </m:r>
                                      </m:e>
                                    </m:d>
                                  </m:sup>
                                </m:sSubSup>
                              </m:oMath>
                            </m:oMathPara>
                          </a14:m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0.3 (30%)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2419531"/>
                      </a:ext>
                    </a:extLst>
                  </a:tr>
                  <a:tr h="28312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ko-KR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𝐺𝑃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2)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0.033 (3.3%)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78783858"/>
                      </a:ext>
                    </a:extLst>
                  </a:tr>
                  <a:tr h="28312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1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ko-KR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  <m:sup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𝐺𝑃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𝐺𝑃</m:t>
                                    </m:r>
                                    <m:r>
                                      <a:rPr lang="en-US" altLang="ko-KR" sz="1100" b="0" i="1" smtClean="0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ko-KR" alt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0.1 (10%)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5985332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표 9">
                <a:extLst>
                  <a:ext uri="{FF2B5EF4-FFF2-40B4-BE49-F238E27FC236}">
                    <a16:creationId xmlns:a16="http://schemas.microsoft.com/office/drawing/2014/main" id="{7589D6E0-A46C-C6EF-CEA5-C525E7C6B0A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54938964"/>
                  </p:ext>
                </p:extLst>
              </p:nvPr>
            </p:nvGraphicFramePr>
            <p:xfrm>
              <a:off x="7308304" y="1484784"/>
              <a:ext cx="1781398" cy="91325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60270">
                      <a:extLst>
                        <a:ext uri="{9D8B030D-6E8A-4147-A177-3AD203B41FA5}">
                          <a16:colId xmlns:a16="http://schemas.microsoft.com/office/drawing/2014/main" val="41444807"/>
                        </a:ext>
                      </a:extLst>
                    </a:gridCol>
                    <a:gridCol w="921128">
                      <a:extLst>
                        <a:ext uri="{9D8B030D-6E8A-4147-A177-3AD203B41FA5}">
                          <a16:colId xmlns:a16="http://schemas.microsoft.com/office/drawing/2014/main" val="1541520916"/>
                        </a:ext>
                      </a:extLst>
                    </a:gridCol>
                  </a:tblGrid>
                  <a:tr h="302260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704" t="-2000" r="-108451" b="-21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0.3 (30%)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2419531"/>
                      </a:ext>
                    </a:extLst>
                  </a:tr>
                  <a:tr h="305499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704" t="-102000" r="-108451" b="-11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0.033 (3.3%)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78783858"/>
                      </a:ext>
                    </a:extLst>
                  </a:tr>
                  <a:tr h="305499">
                    <a:tc>
                      <a:txBody>
                        <a:bodyPr/>
                        <a:lstStyle/>
                        <a:p>
                          <a:endParaRPr lang="ko-KR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704" t="-198039" r="-108451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altLang="ko-KR" sz="1100" b="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맑은 고딕" panose="020B0503020000020004" pitchFamily="50" charset="-127"/>
                              <a:cs typeface="Times New Roman" panose="02020603050405020304" pitchFamily="18" charset="0"/>
                            </a:rPr>
                            <a:t>0.1 (10%)</a:t>
                          </a:r>
                          <a:endParaRPr lang="ko-KR" sz="1100" b="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맑은 고딕" panose="020B0503020000020004" pitchFamily="50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59853326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4" name="그림 13">
            <a:extLst>
              <a:ext uri="{FF2B5EF4-FFF2-40B4-BE49-F238E27FC236}">
                <a16:creationId xmlns:a16="http://schemas.microsoft.com/office/drawing/2014/main" id="{BE5A971C-7601-D05C-97B2-642ABC3AD4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9365" y="5618732"/>
            <a:ext cx="4932040" cy="112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66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14792</TotalTime>
  <Words>2331</Words>
  <Application>Microsoft Office PowerPoint</Application>
  <PresentationFormat>화면 슬라이드 쇼(4:3)</PresentationFormat>
  <Paragraphs>463</Paragraphs>
  <Slides>11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8" baseType="lpstr">
      <vt:lpstr>맑은 고딕</vt:lpstr>
      <vt:lpstr>Arial</vt:lpstr>
      <vt:lpstr>Calibri</vt:lpstr>
      <vt:lpstr>Cambria Math</vt:lpstr>
      <vt:lpstr>Symbol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임우창</cp:lastModifiedBy>
  <cp:revision>730</cp:revision>
  <dcterms:created xsi:type="dcterms:W3CDTF">2006-10-05T04:04:58Z</dcterms:created>
  <dcterms:modified xsi:type="dcterms:W3CDTF">2023-04-20T04:54:05Z</dcterms:modified>
</cp:coreProperties>
</file>