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8" r:id="rId3"/>
    <p:sldId id="297" r:id="rId4"/>
    <p:sldId id="295" r:id="rId5"/>
    <p:sldId id="296" r:id="rId6"/>
    <p:sldId id="298" r:id="rId7"/>
    <p:sldId id="299" r:id="rId8"/>
    <p:sldId id="300" r:id="rId9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2485" autoAdjust="0"/>
  </p:normalViewPr>
  <p:slideViewPr>
    <p:cSldViewPr>
      <p:cViewPr varScale="1">
        <p:scale>
          <a:sx n="102" d="100"/>
          <a:sy n="102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705373669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705373669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705373669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705373669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705373669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705373669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705373669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705373669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1873204603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1873204603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1041709431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1041709431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1041709431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1041709431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1041709431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1041709431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1041709431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1041709431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1041709431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1041709431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1041709431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1041709431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1041709431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1041709431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2022-10-19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Firing Activities of The Single Cells in The Basal Ganglia Controlling Motor Movement 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064915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165375"/>
            <a:ext cx="8948737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Basal Ganglia (BG)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  </a:t>
            </a:r>
            <a:r>
              <a:rPr lang="en-US" sz="1600" b="1" dirty="0"/>
              <a:t> BG:  </a:t>
            </a:r>
            <a:r>
              <a:rPr lang="en-US" sz="1600" dirty="0"/>
              <a:t>A group of subcortical deep-lying nuclei (“dark basement” of the brain)</a:t>
            </a:r>
          </a:p>
          <a:p>
            <a:pPr>
              <a:buNone/>
            </a:pPr>
            <a:r>
              <a:rPr lang="en-US" sz="1600" dirty="0"/>
              <a:t>          </a:t>
            </a:r>
            <a:r>
              <a:rPr lang="en-US" sz="1600" b="1" dirty="0"/>
              <a:t>-</a:t>
            </a:r>
            <a:r>
              <a:rPr lang="en-US" sz="1600" dirty="0"/>
              <a:t> </a:t>
            </a:r>
            <a:r>
              <a:rPr lang="en-US" sz="1600" b="1" dirty="0"/>
              <a:t>A variety of functions for motor and cognition</a:t>
            </a:r>
          </a:p>
          <a:p>
            <a:pPr>
              <a:buNone/>
            </a:pPr>
            <a:r>
              <a:rPr lang="en-US" sz="1600" dirty="0"/>
              <a:t>             - Control of voluntary movement </a:t>
            </a:r>
          </a:p>
          <a:p>
            <a:pPr>
              <a:buNone/>
            </a:pPr>
            <a:r>
              <a:rPr lang="en-US" sz="1600" dirty="0"/>
              <a:t>             - Important roles in cognitive processes (e.g., action selection, motor planning)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lang="en-US" sz="1600" dirty="0"/>
              <a:t>          </a:t>
            </a:r>
            <a:r>
              <a:rPr lang="en-US" sz="1600" b="1" dirty="0"/>
              <a:t>- Dysfunction</a:t>
            </a:r>
            <a:r>
              <a:rPr lang="en-US" sz="1600" dirty="0"/>
              <a:t>: </a:t>
            </a:r>
          </a:p>
          <a:p>
            <a:pPr>
              <a:buNone/>
            </a:pPr>
            <a:r>
              <a:rPr lang="en-US" sz="1600" dirty="0"/>
              <a:t>              e.g., Parkinson’s disease (PD) (neurodegenerative disease):  </a:t>
            </a:r>
          </a:p>
          <a:p>
            <a:pPr>
              <a:buNone/>
            </a:pPr>
            <a:r>
              <a:rPr lang="en-US" sz="1600" dirty="0"/>
              <a:t>                    Motor deficits such as slowed movement (bradykinesia), rigidity, and tremor</a:t>
            </a:r>
          </a:p>
          <a:p>
            <a:pPr>
              <a:buNone/>
            </a:pPr>
            <a:r>
              <a:rPr lang="en-US" sz="1600" dirty="0"/>
              <a:t>                    Cognitive deficit: dementia 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301208"/>
            <a:ext cx="894873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 Purpose of Our Study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Studying individual firing activities of the BG cells such as the striatal cells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and the STNs (input nuclei), the </a:t>
            </a:r>
            <a:r>
              <a:rPr kumimoji="0" lang="en-US" altLang="ko-KR" sz="1800" dirty="0" err="1">
                <a:ea typeface="굴림" panose="020B0600000101010101" pitchFamily="50" charset="-127"/>
                <a:sym typeface="Symbol" panose="05050102010706020507" pitchFamily="18" charset="2"/>
              </a:rPr>
              <a:t>SNr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(output nucleus), and the GP (intermediate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control nucleus)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291643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Spiking BG Network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2361" y="1018194"/>
            <a:ext cx="410445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600" b="1" dirty="0">
                <a:sym typeface="Symbol" panose="05050102010706020507" pitchFamily="18" charset="2"/>
              </a:rPr>
              <a:t>BG</a:t>
            </a:r>
            <a:r>
              <a:rPr kumimoji="0" lang="en-US" sz="1600" dirty="0">
                <a:sym typeface="Symbol" panose="05050102010706020507" pitchFamily="18" charset="2"/>
              </a:rPr>
              <a:t>: a collection of subcortical nuclei</a:t>
            </a:r>
          </a:p>
          <a:p>
            <a:r>
              <a:rPr kumimoji="0" lang="en-US" sz="1600" dirty="0">
                <a:solidFill>
                  <a:srgbClr val="00B050"/>
                </a:solidFill>
                <a:sym typeface="Symbol" panose="05050102010706020507" pitchFamily="18" charset="2"/>
              </a:rPr>
              <a:t>[DA (dopamine) modulated: green color]</a:t>
            </a:r>
          </a:p>
          <a:p>
            <a:endParaRPr kumimoji="0" lang="en-US" sz="1600" b="1" dirty="0">
              <a:sym typeface="Symbol" panose="05050102010706020507" pitchFamily="18" charset="2"/>
            </a:endParaRP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Input Nuclei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>
                <a:sym typeface="Symbol" panose="05050102010706020507" pitchFamily="18" charset="2"/>
              </a:rPr>
              <a:t>Striatum</a:t>
            </a:r>
            <a:r>
              <a:rPr kumimoji="0" lang="en-US" sz="1600" dirty="0">
                <a:sym typeface="Symbol" panose="05050102010706020507" pitchFamily="18" charset="2"/>
              </a:rPr>
              <a:t> (principal input to the BG)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spiny projection neurons (</a:t>
            </a:r>
            <a:r>
              <a:rPr kumimoji="0" lang="en-US" sz="1600" b="1" dirty="0">
                <a:sym typeface="Symbol" panose="05050102010706020507" pitchFamily="18" charset="2"/>
              </a:rPr>
              <a:t>SPN</a:t>
            </a:r>
            <a:r>
              <a:rPr kumimoji="0" lang="en-US" sz="1600" dirty="0">
                <a:sym typeface="Symbol" panose="05050102010706020507" pitchFamily="18" charset="2"/>
              </a:rPr>
              <a:t>s)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with D1/D2 receptors for the DA</a:t>
            </a:r>
          </a:p>
          <a:p>
            <a:r>
              <a:rPr kumimoji="0" lang="en-US" sz="1200" dirty="0">
                <a:sym typeface="Symbol" panose="05050102010706020507" pitchFamily="18" charset="2"/>
              </a:rPr>
              <a:t>     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>
                <a:sym typeface="Symbol" panose="05050102010706020507" pitchFamily="18" charset="2"/>
              </a:rPr>
              <a:t>STN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 err="1"/>
              <a:t>subthalamic</a:t>
            </a:r>
            <a:r>
              <a:rPr lang="en-US" sz="1600" dirty="0"/>
              <a:t> nucleus)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only excitatory nucleus in the BG</a:t>
            </a:r>
          </a:p>
          <a:p>
            <a:endParaRPr kumimoji="0" lang="en-US" sz="1200" dirty="0">
              <a:sym typeface="Symbol" panose="05050102010706020507" pitchFamily="18" charset="2"/>
            </a:endParaRP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Output Nuclei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 err="1">
                <a:sym typeface="Symbol" panose="05050102010706020507" pitchFamily="18" charset="2"/>
              </a:rPr>
              <a:t>SNr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/>
              <a:t>substantia </a:t>
            </a:r>
            <a:r>
              <a:rPr lang="en-US" sz="1600" dirty="0" err="1"/>
              <a:t>nigra</a:t>
            </a:r>
            <a:r>
              <a:rPr lang="en-US" sz="1600" dirty="0"/>
              <a:t> pars reticulate)</a:t>
            </a:r>
          </a:p>
          <a:p>
            <a:r>
              <a:rPr lang="en-US" sz="1200" dirty="0"/>
              <a:t>  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Intermediate Control Nucleus</a:t>
            </a:r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  </a:t>
            </a:r>
            <a:r>
              <a:rPr kumimoji="0" lang="en-US" altLang="ko-KR" sz="1600" dirty="0">
                <a:sym typeface="Symbol" panose="05050102010706020507" pitchFamily="18" charset="2"/>
              </a:rPr>
              <a:t>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GP</a:t>
            </a:r>
            <a:r>
              <a:rPr kumimoji="0" lang="en-US" altLang="ko-KR" sz="1600" dirty="0">
                <a:sym typeface="Symbol" panose="05050102010706020507" pitchFamily="18" charset="2"/>
              </a:rPr>
              <a:t> </a:t>
            </a:r>
            <a:r>
              <a:rPr lang="en-US" sz="1600" dirty="0"/>
              <a:t>(</a:t>
            </a:r>
            <a:r>
              <a:rPr lang="en-US" sz="1600" dirty="0" err="1"/>
              <a:t>globus</a:t>
            </a:r>
            <a:r>
              <a:rPr lang="en-US" sz="1600" dirty="0"/>
              <a:t> pallidus external segment)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397" y="5124172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D1 SPNs project inhibition directly to the output nuclei </a:t>
            </a:r>
            <a:r>
              <a:rPr lang="en-US" sz="1600" dirty="0" err="1"/>
              <a:t>SNr</a:t>
            </a:r>
            <a:r>
              <a:rPr lang="en-US" sz="1600" dirty="0"/>
              <a:t>/</a:t>
            </a:r>
            <a:r>
              <a:rPr lang="en-US" sz="1600" dirty="0" err="1"/>
              <a:t>GPi</a:t>
            </a:r>
            <a:r>
              <a:rPr lang="en-US" sz="1600" dirty="0"/>
              <a:t> via the </a:t>
            </a:r>
            <a:r>
              <a:rPr lang="en-US" sz="1600" b="1" dirty="0"/>
              <a:t>direct (“GO”) pathway</a:t>
            </a:r>
            <a:r>
              <a:rPr lang="en-US" sz="1600" dirty="0"/>
              <a:t>. On the other hand, D2 SPNs are connected to the </a:t>
            </a:r>
            <a:r>
              <a:rPr lang="en-US" sz="1600" dirty="0" err="1"/>
              <a:t>SNr</a:t>
            </a:r>
            <a:r>
              <a:rPr lang="en-US" sz="1600" dirty="0"/>
              <a:t>/</a:t>
            </a:r>
            <a:r>
              <a:rPr lang="en-US" sz="1600" dirty="0" err="1"/>
              <a:t>GPi</a:t>
            </a:r>
            <a:r>
              <a:rPr lang="en-US" sz="1600" dirty="0"/>
              <a:t> via the </a:t>
            </a:r>
            <a:r>
              <a:rPr lang="en-US" sz="1600" b="1" dirty="0"/>
              <a:t>indirect (“</a:t>
            </a:r>
            <a:r>
              <a:rPr lang="en-US" sz="1600" b="1" dirty="0" err="1"/>
              <a:t>No-GO</a:t>
            </a:r>
            <a:r>
              <a:rPr lang="en-US" sz="1600" b="1" dirty="0"/>
              <a:t>”) pathway </a:t>
            </a:r>
            <a:r>
              <a:rPr lang="en-US" sz="1600" dirty="0"/>
              <a:t>crossing the GP and the STN.</a:t>
            </a:r>
          </a:p>
          <a:p>
            <a:endParaRPr lang="en-US" sz="1600" dirty="0"/>
          </a:p>
          <a:p>
            <a:r>
              <a:rPr lang="en-US" sz="1600" b="1" dirty="0"/>
              <a:t>BG</a:t>
            </a:r>
            <a:r>
              <a:rPr lang="en-US" sz="1600" dirty="0"/>
              <a:t>: modulating and gating </a:t>
            </a:r>
            <a:r>
              <a:rPr lang="en-US" sz="1600" b="1" dirty="0"/>
              <a:t>action selection </a:t>
            </a:r>
            <a:r>
              <a:rPr lang="en-US" sz="1600" dirty="0"/>
              <a:t>via balance between the Go and No-Go </a:t>
            </a:r>
          </a:p>
          <a:p>
            <a:r>
              <a:rPr lang="en-US" sz="1600" dirty="0"/>
              <a:t>      pathways </a:t>
            </a:r>
            <a:r>
              <a:rPr lang="en-US" sz="1600" dirty="0">
                <a:sym typeface="Symbol" panose="05050102010706020507" pitchFamily="18" charset="2"/>
              </a:rPr>
              <a:t></a:t>
            </a:r>
            <a:r>
              <a:rPr lang="en-US" sz="1600" dirty="0">
                <a:sym typeface="Wingdings" panose="05000000000000000000" pitchFamily="2" charset="2"/>
              </a:rPr>
              <a:t> action selection device (gearbox in an auto)</a:t>
            </a:r>
            <a:endParaRPr lang="en-US" sz="16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19D7C6C1-DAA0-2387-2DC9-8B8D88F81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813190"/>
            <a:ext cx="4433609" cy="426242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9663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Each BG nucleus: modeled by employing the Izhikevich neuron model which is not only  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biologically plausible, but also computationally efficient;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[Ref: E. M. Izhikevich, Dynamical systems in neuroscience: the geometry of excitability and bursting. MIT 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Press, Cambridge, MA (2007).]</a:t>
                </a:r>
                <a:endParaRPr kumimoji="0" lang="en-US" altLang="ko-KR" sz="14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0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Eq. of motion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effectLst/>
                    <a:ea typeface="Times New Roman" panose="02020603050405020304" pitchFamily="18" charset="0"/>
                  </a:rPr>
                  <a:t>                            </a:t>
                </a:r>
                <a:r>
                  <a:rPr lang="ko-KR" altLang="ko-KR" sz="1600" dirty="0">
                    <a:effectLst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𝐶</m:t>
                    </m:r>
                    <m:f>
                      <m:f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𝑑𝑡</m:t>
                        </m:r>
                      </m:den>
                    </m:f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𝑘</m:t>
                    </m:r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𝑟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바탕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𝑢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𝑒𝑥𝑡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바탕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</m:sSub>
                  </m:oMath>
                </a14:m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𝑑𝑡</m:t>
                        </m:r>
                      </m:den>
                    </m:f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ko-KR" alt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𝑢</m:t>
                        </m:r>
                      </m:e>
                    </m:d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             with the auxiliary after-spike resetting: if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≥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ko-KR" sz="1600" dirty="0"/>
                  <a:t> &amp;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600" dirty="0"/>
                  <a:t>: fast membrane potential &amp;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𝑢</m:t>
                    </m:r>
                  </m:oMath>
                </a14:m>
                <a:r>
                  <a:rPr lang="en-US" altLang="ko-KR" sz="1600" dirty="0"/>
                  <a:t>: slow recovery variable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9 intrinsic parameters :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r>
                  <a:rPr lang="en-US" altLang="ko-KR" sz="1600" dirty="0"/>
                  <a:t> (capacitance),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ko-KR" sz="1600" dirty="0"/>
                  <a:t> (resting membrane potential),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ko-KR" sz="1600" dirty="0"/>
                  <a:t> (instantaneous threshold potential),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en-US" altLang="ko-KR" sz="1600" dirty="0"/>
                  <a:t> (spike cutoff value),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𝑘</m:t>
                    </m:r>
                  </m:oMath>
                </a14:m>
                <a:r>
                  <a:rPr lang="en-US" altLang="ko-KR" sz="1600" dirty="0"/>
                  <a:t> (associated with neuron’s rheobase),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ko-KR" sz="1600" dirty="0"/>
                  <a:t> (associated with input resistance)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ko-KR" sz="1600" dirty="0"/>
                  <a:t> (recovery time constant),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ko-KR" sz="1600" dirty="0"/>
                  <a:t> (after-spike reset value of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600" dirty="0"/>
                  <a:t>),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altLang="ko-KR" sz="1600" dirty="0"/>
                  <a:t> (after-spike jump value of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𝑢</m:t>
                    </m:r>
                  </m:oMath>
                </a14:m>
                <a:r>
                  <a:rPr lang="en-US" altLang="ko-KR" sz="1600" dirty="0"/>
                  <a:t>)</a:t>
                </a:r>
              </a:p>
              <a:p>
                <a:pPr marL="0" indent="0">
                  <a:buNone/>
                </a:pPr>
                <a:endParaRPr lang="en-US" altLang="ko-KR" sz="1000" dirty="0"/>
              </a:p>
              <a:p>
                <a:pPr marL="0" indent="0">
                  <a:buNone/>
                </a:pPr>
                <a:r>
                  <a:rPr lang="en-US" altLang="ko-KR" sz="1600" b="1" dirty="0"/>
                  <a:t>  - Modeling various types of spiking and bursting patterns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Izhikevich model matches diverse neuronal dynamics (e.g., regular spiking, fast spiking, 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intrinsically bursting)by tuning the parameters via fitting to the electrophysiological </a:t>
                </a:r>
              </a:p>
              <a:p>
                <a:pPr>
                  <a:buNone/>
                </a:pPr>
                <a:r>
                  <a:rPr lang="en-US" altLang="ko-KR" sz="1600" dirty="0"/>
                  <a:t>    recordings (e.g.,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𝐼</m:t>
                    </m:r>
                  </m:oMath>
                </a14:m>
                <a:r>
                  <a:rPr lang="en-US" altLang="ko-KR" sz="1600" dirty="0"/>
                  <a:t> curve &amp;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altLang="ko-KR" sz="1600" dirty="0"/>
                  <a:t> curve).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966377"/>
              </a:xfrm>
              <a:prstGeom prst="rect">
                <a:avLst/>
              </a:prstGeom>
              <a:blipFill>
                <a:blip r:embed="rId2"/>
                <a:stretch>
                  <a:fillRect l="-613" t="-306" r="-1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35644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Izhikevich Neuron Model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71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96" y="764704"/>
                <a:ext cx="8958152" cy="5690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Effect of DA Modulation on Intrinsic Parameters;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=0.8: DA level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D1 SPN: up-scaling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due to hyperpolarization effect: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𝐾</m:t>
                    </m:r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   down-scaling in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𝑑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due to depolarization effect: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(1−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𝐿</m:t>
                    </m:r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D2 SPN: down-scaling in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𝑘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due to depolarization effect: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(1−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𝛼</m:t>
                    </m:r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Parameters of The Basic and The D1/D2 SPN Models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Intrinsic parameters for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the</a:t>
                </a:r>
                <a:r>
                  <a:rPr lang="ko-KR" altLang="en-US" sz="15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basic and the D1/D2 SPNs      Scaling parameters for the D1/D2 SPNs</a:t>
                </a:r>
                <a:endParaRPr kumimoji="0" lang="en-US" altLang="ko-KR" sz="15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0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𝒇</m:t>
                    </m:r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𝑫𝑪</m:t>
                        </m:r>
                      </m:sub>
                    </m:sSub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 Curves &amp; Time-series of The Membrane Potential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FR (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): Obtained for the averaging time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(=50,000 msec). Getting the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latin typeface="Cambria Math" panose="020405030504060302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curve by changing the stimulation DC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Red: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curve of the basic SPN model without DA modulation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Green: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curve of the D1 SPN model; competition between the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hyperpolarization and depolarization effects. Due to the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hyperpolarization effect, increase in the rheobase current, and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then rapid increase in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due to depolarization effect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Blue: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curve of the D2 SPN model; due to only the depolarization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effect, decrease in the rheobase current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altLang="ko-KR" sz="700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Time series of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=300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pA</a:t>
                </a: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Note delay for appearance of the 1st spike and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then tonic regular spikings due to type-II excitability;</a:t>
                </a:r>
              </a:p>
              <a:p>
                <a:pPr>
                  <a:spcBef>
                    <a:spcPts val="0"/>
                  </a:spcBef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(delay time),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1)</m:t>
                        </m:r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𝑏𝑎𝑠𝑖𝑐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2)</m:t>
                        </m:r>
                      </m:sup>
                    </m:sSubSup>
                  </m:oMath>
                </a14:m>
                <a:endParaRPr lang="ko-KR" altLang="ko-KR" sz="1500" dirty="0"/>
              </a:p>
            </p:txBody>
          </p:sp>
        </mc:Choice>
        <mc:Fallback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496" y="764704"/>
                <a:ext cx="8958152" cy="5690532"/>
              </a:xfrm>
              <a:prstGeom prst="rect">
                <a:avLst/>
              </a:prstGeom>
              <a:blipFill>
                <a:blip r:embed="rId2"/>
                <a:stretch>
                  <a:fillRect l="-613" t="-5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그림 12">
            <a:extLst>
              <a:ext uri="{FF2B5EF4-FFF2-40B4-BE49-F238E27FC236}">
                <a16:creationId xmlns:a16="http://schemas.microsoft.com/office/drawing/2014/main" id="{B6B08ECF-7412-E1A6-92EB-BF27FA370D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0887" y="5479989"/>
            <a:ext cx="4227617" cy="1189371"/>
          </a:xfrm>
          <a:prstGeom prst="rect">
            <a:avLst/>
          </a:prstGeom>
        </p:spPr>
      </p:pic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68675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Firing Activities of the Input-nucleus D1/D2 SPNs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72CB61CF-2C8F-59DB-7E86-922413E422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3866603"/>
                  </p:ext>
                </p:extLst>
              </p:nvPr>
            </p:nvGraphicFramePr>
            <p:xfrm>
              <a:off x="323528" y="2390079"/>
              <a:ext cx="4680522" cy="39084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20058">
                      <a:extLst>
                        <a:ext uri="{9D8B030D-6E8A-4147-A177-3AD203B41FA5}">
                          <a16:colId xmlns:a16="http://schemas.microsoft.com/office/drawing/2014/main" val="939495130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2436891528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3584789452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3874674339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1733163463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2990749946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843331257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401088347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2138299585"/>
                        </a:ext>
                      </a:extLst>
                    </a:gridCol>
                  </a:tblGrid>
                  <a:tr h="10852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20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kern="1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200" kern="1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20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kern="1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200" kern="1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20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kern="1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200" kern="1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𝑝𝑒𝑎𝑘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1882407"/>
                      </a:ext>
                    </a:extLst>
                  </a:tr>
                  <a:tr h="142020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16.1</a:t>
                          </a:r>
                          <a:endParaRPr lang="ko-KR" sz="12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-80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-29.3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0.01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-20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-55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84.2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40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60082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72CB61CF-2C8F-59DB-7E86-922413E422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63866603"/>
                  </p:ext>
                </p:extLst>
              </p:nvPr>
            </p:nvGraphicFramePr>
            <p:xfrm>
              <a:off x="323528" y="2390079"/>
              <a:ext cx="4680522" cy="39084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20058">
                      <a:extLst>
                        <a:ext uri="{9D8B030D-6E8A-4147-A177-3AD203B41FA5}">
                          <a16:colId xmlns:a16="http://schemas.microsoft.com/office/drawing/2014/main" val="939495130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2436891528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3584789452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3874674339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1733163463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2990749946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843331257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401088347"/>
                        </a:ext>
                      </a:extLst>
                    </a:gridCol>
                    <a:gridCol w="520058">
                      <a:extLst>
                        <a:ext uri="{9D8B030D-6E8A-4147-A177-3AD203B41FA5}">
                          <a16:colId xmlns:a16="http://schemas.microsoft.com/office/drawing/2014/main" val="2138299585"/>
                        </a:ext>
                      </a:extLst>
                    </a:gridCol>
                  </a:tblGrid>
                  <a:tr h="21082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176" t="-2857" r="-805882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0000" t="-2857" r="-696512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02353" t="-2857" r="-604706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02353" t="-2857" r="-504706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97674" t="-2857" r="-398837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503529" t="-2857" r="-303529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03529" t="-2857" r="-203529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695349" t="-2857" r="-101163" b="-125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804706" t="-2857" r="-2353" b="-1257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1882407"/>
                      </a:ext>
                    </a:extLst>
                  </a:tr>
                  <a:tr h="18002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16.1</a:t>
                          </a:r>
                          <a:endParaRPr lang="ko-KR" sz="12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-80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-29.3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0.01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-20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-55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>
                              <a:solidFill>
                                <a:schemeClr val="tx1"/>
                              </a:solidFill>
                              <a:effectLst/>
                            </a:rPr>
                            <a:t>84.2</a:t>
                          </a:r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40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600826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09608055-E6DB-207C-C8DF-5892E0AAAD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5228104"/>
                  </p:ext>
                </p:extLst>
              </p:nvPr>
            </p:nvGraphicFramePr>
            <p:xfrm>
              <a:off x="5458566" y="2405198"/>
              <a:ext cx="3361906" cy="37573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05999">
                      <a:extLst>
                        <a:ext uri="{9D8B030D-6E8A-4147-A177-3AD203B41FA5}">
                          <a16:colId xmlns:a16="http://schemas.microsoft.com/office/drawing/2014/main" val="4102142060"/>
                        </a:ext>
                      </a:extLst>
                    </a:gridCol>
                    <a:gridCol w="1216599">
                      <a:extLst>
                        <a:ext uri="{9D8B030D-6E8A-4147-A177-3AD203B41FA5}">
                          <a16:colId xmlns:a16="http://schemas.microsoft.com/office/drawing/2014/main" val="2315643812"/>
                        </a:ext>
                      </a:extLst>
                    </a:gridCol>
                    <a:gridCol w="1039308">
                      <a:extLst>
                        <a:ext uri="{9D8B030D-6E8A-4147-A177-3AD203B41FA5}">
                          <a16:colId xmlns:a16="http://schemas.microsoft.com/office/drawing/2014/main" val="1812432352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oMath>
                            </m:oMathPara>
                          </a14:m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oMath>
                            </m:oMathPara>
                          </a14:m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ko-KR" sz="120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758168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0.0296</a:t>
                          </a:r>
                          <a:endParaRPr lang="ko-KR" sz="12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0.3294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0.0347</a:t>
                          </a:r>
                          <a:endParaRPr lang="ko-KR" alt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383211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09608055-E6DB-207C-C8DF-5892E0AAAD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5228104"/>
                  </p:ext>
                </p:extLst>
              </p:nvPr>
            </p:nvGraphicFramePr>
            <p:xfrm>
              <a:off x="5458566" y="2405198"/>
              <a:ext cx="3361906" cy="37573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05999">
                      <a:extLst>
                        <a:ext uri="{9D8B030D-6E8A-4147-A177-3AD203B41FA5}">
                          <a16:colId xmlns:a16="http://schemas.microsoft.com/office/drawing/2014/main" val="4102142060"/>
                        </a:ext>
                      </a:extLst>
                    </a:gridCol>
                    <a:gridCol w="1216599">
                      <a:extLst>
                        <a:ext uri="{9D8B030D-6E8A-4147-A177-3AD203B41FA5}">
                          <a16:colId xmlns:a16="http://schemas.microsoft.com/office/drawing/2014/main" val="2315643812"/>
                        </a:ext>
                      </a:extLst>
                    </a:gridCol>
                    <a:gridCol w="1039308">
                      <a:extLst>
                        <a:ext uri="{9D8B030D-6E8A-4147-A177-3AD203B41FA5}">
                          <a16:colId xmlns:a16="http://schemas.microsoft.com/office/drawing/2014/main" val="1812432352"/>
                        </a:ext>
                      </a:extLst>
                    </a:gridCol>
                  </a:tblGrid>
                  <a:tr h="19570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49" t="-3030" r="-204945" b="-1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91960" t="-3030" r="-87437" b="-1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23392" t="-3030" r="-1754" b="-13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7581683"/>
                      </a:ext>
                    </a:extLst>
                  </a:tr>
                  <a:tr h="18002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0.0296</a:t>
                          </a:r>
                          <a:endParaRPr lang="ko-KR" sz="12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0.3294</a:t>
                          </a:r>
                          <a:endParaRPr 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2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0.0347</a:t>
                          </a:r>
                          <a:endParaRPr lang="ko-KR" altLang="ko-KR" sz="120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3832111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" name="그림 9">
            <a:extLst>
              <a:ext uri="{FF2B5EF4-FFF2-40B4-BE49-F238E27FC236}">
                <a16:creationId xmlns:a16="http://schemas.microsoft.com/office/drawing/2014/main" id="{9E6D4297-B5D1-DFC8-009B-D6CD247F56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3347" y="3182187"/>
            <a:ext cx="2564943" cy="228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994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D08A5410-59BC-1437-BFB6-AE3336FA8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354" y="4854937"/>
            <a:ext cx="2363723" cy="13059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5438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Parameters of the Izhikevich Neuron Model for The </a:t>
                </a:r>
                <a:r>
                  <a:rPr kumimoji="0" lang="en-US" altLang="ko-KR" sz="1800" b="1" dirty="0" err="1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SNr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𝒇</m:t>
                    </m:r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𝑫𝑪</m:t>
                        </m:r>
                      </m:sub>
                    </m:sSub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 Curves &amp; Time-series of The Membrane Potential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No DA modulation on the intrinsic parameters of the </a:t>
                </a:r>
                <a:r>
                  <a:rPr lang="en-US" altLang="ko-KR" sz="1600" dirty="0" err="1">
                    <a:sym typeface="Symbol" panose="05050102010706020507" pitchFamily="18" charset="2"/>
                  </a:rPr>
                  <a:t>SNr</a:t>
                </a:r>
                <a:r>
                  <a:rPr lang="en-US" altLang="ko-KR" sz="1600" dirty="0">
                    <a:sym typeface="Symbol" panose="05050102010706020507" pitchFamily="18" charset="2"/>
                  </a:rPr>
                  <a:t>,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in contrast to the SPNs</a:t>
                </a:r>
              </a:p>
              <a:p>
                <a:pPr marL="0" indent="0">
                  <a:buNone/>
                </a:pP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Spontaneous (in-vitro) firing activity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17.7 Hz,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unlike the SPNs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=206 </m:t>
                    </m:r>
                    <m:r>
                      <m:rPr>
                        <m:sty m:val="p"/>
                      </m:rPr>
                      <a:rPr lang="en-US" altLang="ko-KR" sz="160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to model the spontaneous in-vitro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𝐼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(current source)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(=</a:t>
                </a:r>
                <a:r>
                  <a:rPr lang="ko-KR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)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𝑠𝑡𝑖𝑚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Getting the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-</a:t>
                </a:r>
                <a:r>
                  <a:rPr lang="ko-KR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curve by changing the stimulation DC current</a:t>
                </a:r>
              </a:p>
              <a:p>
                <a:pPr marL="0" indent="0">
                  <a:buNone/>
                </a:pP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Time series of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0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   regular tonic spontaneous spiking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17.7 Hz.</a:t>
                </a: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543890"/>
              </a:xfrm>
              <a:prstGeom prst="rect">
                <a:avLst/>
              </a:prstGeom>
              <a:blipFill>
                <a:blip r:embed="rId3"/>
                <a:stretch>
                  <a:fillRect l="-613" t="-549" b="-109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72381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Firing Activities of The Output-nucleus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SNr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Neurons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309BF1-E387-43A5-1BC6-07B0BFE67364}"/>
                  </a:ext>
                </a:extLst>
              </p:cNvPr>
              <p:cNvSpPr txBox="1"/>
              <p:nvPr/>
            </p:nvSpPr>
            <p:spPr>
              <a:xfrm>
                <a:off x="7085308" y="4680530"/>
                <a:ext cx="1832035" cy="2912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𝐷𝐶</m:t>
                          </m:r>
                        </m:sub>
                      </m:sSub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=0,</m:t>
                      </m:r>
                      <m:sSub>
                        <m:sSubPr>
                          <m:ctrlPr>
                            <a:rPr lang="en-US" altLang="ko-K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𝑠𝑝𝑜𝑛</m:t>
                          </m:r>
                        </m:sub>
                      </m:sSub>
                      <m:r>
                        <a:rPr lang="en-US" altLang="ko-K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206</m:t>
                      </m:r>
                    </m:oMath>
                  </m:oMathPara>
                </a14:m>
                <a:endParaRPr lang="ko-KR" altLang="en-US" sz="1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309BF1-E387-43A5-1BC6-07B0BFE67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308" y="4680530"/>
                <a:ext cx="1832035" cy="2912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771529BD-13C5-50D0-3CE9-F623374E9E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6650028"/>
                  </p:ext>
                </p:extLst>
              </p:nvPr>
            </p:nvGraphicFramePr>
            <p:xfrm>
              <a:off x="399201" y="1262771"/>
              <a:ext cx="8518140" cy="65406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51814">
                      <a:extLst>
                        <a:ext uri="{9D8B030D-6E8A-4147-A177-3AD203B41FA5}">
                          <a16:colId xmlns:a16="http://schemas.microsoft.com/office/drawing/2014/main" val="1981229698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519439251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813320506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2422911407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70584915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46224098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647802372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205319880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888080395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486743498"/>
                        </a:ext>
                      </a:extLst>
                    </a:gridCol>
                  </a:tblGrid>
                  <a:tr h="36333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𝑝𝑒𝑎𝑘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𝑠𝑝𝑜𝑛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22066"/>
                      </a:ext>
                    </a:extLst>
                  </a:tr>
                  <a:tr h="290729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172.1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>
                              <a:solidFill>
                                <a:schemeClr val="tx1"/>
                              </a:solidFill>
                              <a:effectLst/>
                            </a:rPr>
                            <a:t>-64.58</a:t>
                          </a:r>
                          <a:endParaRPr lang="ko-KR" sz="1400" b="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>
                              <a:solidFill>
                                <a:schemeClr val="tx1"/>
                              </a:solidFill>
                              <a:effectLst/>
                            </a:rPr>
                            <a:t>-51.8</a:t>
                          </a:r>
                          <a:endParaRPr lang="ko-KR" sz="1400" b="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>
                              <a:solidFill>
                                <a:schemeClr val="tx1"/>
                              </a:solidFill>
                              <a:effectLst/>
                            </a:rPr>
                            <a:t>0.7836</a:t>
                          </a:r>
                          <a:endParaRPr lang="ko-KR" sz="1400" b="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0.113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11.057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-62.7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138.4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9.8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206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21733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771529BD-13C5-50D0-3CE9-F623374E9E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6650028"/>
                  </p:ext>
                </p:extLst>
              </p:nvPr>
            </p:nvGraphicFramePr>
            <p:xfrm>
              <a:off x="399201" y="1262771"/>
              <a:ext cx="8518140" cy="65406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51814">
                      <a:extLst>
                        <a:ext uri="{9D8B030D-6E8A-4147-A177-3AD203B41FA5}">
                          <a16:colId xmlns:a16="http://schemas.microsoft.com/office/drawing/2014/main" val="1981229698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519439251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813320506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2422911407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70584915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46224098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647802372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205319880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888080395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486743498"/>
                        </a:ext>
                      </a:extLst>
                    </a:gridCol>
                  </a:tblGrid>
                  <a:tr h="36333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14" t="-1667" r="-900000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0714" t="-1667" r="-800000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2158" t="-1667" r="-705755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00000" t="-1667" r="-6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0000" t="-1667" r="-5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00000" t="-1667" r="-4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00000" t="-1667" r="-3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5036" t="-1667" r="-202878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99286" t="-1667" r="-101429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99286" t="-1667" r="-1429" b="-9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22066"/>
                      </a:ext>
                    </a:extLst>
                  </a:tr>
                  <a:tr h="290729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172.1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>
                              <a:solidFill>
                                <a:schemeClr val="tx1"/>
                              </a:solidFill>
                              <a:effectLst/>
                            </a:rPr>
                            <a:t>-64.58</a:t>
                          </a:r>
                          <a:endParaRPr lang="ko-KR" sz="1400" b="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>
                              <a:solidFill>
                                <a:schemeClr val="tx1"/>
                              </a:solidFill>
                              <a:effectLst/>
                            </a:rPr>
                            <a:t>-51.8</a:t>
                          </a:r>
                          <a:endParaRPr lang="ko-KR" sz="1400" b="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>
                              <a:solidFill>
                                <a:schemeClr val="tx1"/>
                              </a:solidFill>
                              <a:effectLst/>
                            </a:rPr>
                            <a:t>0.7836</a:t>
                          </a:r>
                          <a:endParaRPr lang="ko-KR" sz="1400" b="0" kern="10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0.113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11.057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-62.7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138.4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9.8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400" b="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206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217335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9" name="그림 8">
            <a:extLst>
              <a:ext uri="{FF2B5EF4-FFF2-40B4-BE49-F238E27FC236}">
                <a16:creationId xmlns:a16="http://schemas.microsoft.com/office/drawing/2014/main" id="{0E05EFDE-DEA3-CD43-F4F3-826F5874DB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42297" y="2460395"/>
            <a:ext cx="3071848" cy="213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70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8809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Parameters of the Izhikevich Neuron Model for The GP</a:t>
                </a:r>
              </a:p>
              <a:p>
                <a:pPr marL="0" indent="0"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𝒇</m:t>
                    </m:r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𝑫𝑪</m:t>
                        </m:r>
                      </m:sub>
                    </m:sSub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 Curves &amp; Time-series of The Membrane Potential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GP: High frequency pauser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No DA modulation on the intrinsic parameters of the GP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similar with </a:t>
                </a:r>
                <a:r>
                  <a:rPr lang="en-US" altLang="ko-KR" sz="1600" dirty="0" err="1">
                    <a:sym typeface="Symbol" panose="05050102010706020507" pitchFamily="18" charset="2"/>
                  </a:rPr>
                  <a:t>SNr</a:t>
                </a: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12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Spontaneous (in-vitro) firing activity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17 Hz,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like the </a:t>
                </a:r>
                <a:r>
                  <a:rPr lang="en-US" altLang="ko-KR" sz="1600" dirty="0" err="1">
                    <a:sym typeface="Symbol" panose="05050102010706020507" pitchFamily="18" charset="2"/>
                  </a:rPr>
                  <a:t>SNrs</a:t>
                </a: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57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to model the spontaneous in-vitro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12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𝐼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(current source)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(=</a:t>
                </a:r>
                <a:r>
                  <a:rPr lang="ko-KR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)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𝑠𝑡𝑖𝑚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Getting the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-</a:t>
                </a:r>
                <a:r>
                  <a:rPr lang="ko-KR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curve by changing the stimulation DC current</a:t>
                </a:r>
              </a:p>
              <a:p>
                <a:pPr marL="0" indent="0">
                  <a:buNone/>
                </a:pPr>
                <a:endParaRPr lang="en-US" altLang="ko-KR" sz="12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Time series of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0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   regular tonic spontaneous spiking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16.9 Hz.</a:t>
                </a: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880969"/>
              </a:xfrm>
              <a:prstGeom prst="rect">
                <a:avLst/>
              </a:prstGeom>
              <a:blipFill>
                <a:blip r:embed="rId2"/>
                <a:stretch>
                  <a:fillRect l="-613" t="-5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494532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Firing Activities of The GP Neurons</a:t>
            </a:r>
            <a:endParaRPr kumimoji="0" lang="en-US" altLang="ko-KR" sz="2200" b="1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309BF1-E387-43A5-1BC6-07B0BFE67364}"/>
                  </a:ext>
                </a:extLst>
              </p:cNvPr>
              <p:cNvSpPr txBox="1"/>
              <p:nvPr/>
            </p:nvSpPr>
            <p:spPr>
              <a:xfrm>
                <a:off x="7085308" y="4784225"/>
                <a:ext cx="1832035" cy="2912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𝐷𝐶</m:t>
                          </m:r>
                        </m:sub>
                      </m:sSub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=0,</m:t>
                      </m:r>
                      <m:sSub>
                        <m:sSubPr>
                          <m:ctrlPr>
                            <a:rPr lang="en-US" altLang="ko-K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𝑠𝑝𝑜𝑛</m:t>
                          </m:r>
                        </m:sub>
                      </m:sSub>
                      <m:r>
                        <a:rPr lang="en-US" altLang="ko-K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57</m:t>
                      </m:r>
                    </m:oMath>
                  </m:oMathPara>
                </a14:m>
                <a:endParaRPr lang="ko-KR" altLang="en-US" sz="1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309BF1-E387-43A5-1BC6-07B0BFE67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308" y="4784225"/>
                <a:ext cx="1832035" cy="2912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4091F03D-B44A-7CD6-E802-9AED3F1B892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5709320"/>
                  </p:ext>
                </p:extLst>
              </p:nvPr>
            </p:nvGraphicFramePr>
            <p:xfrm>
              <a:off x="399201" y="1262771"/>
              <a:ext cx="8518140" cy="65406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51814">
                      <a:extLst>
                        <a:ext uri="{9D8B030D-6E8A-4147-A177-3AD203B41FA5}">
                          <a16:colId xmlns:a16="http://schemas.microsoft.com/office/drawing/2014/main" val="1981229698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519439251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813320506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2422911407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70584915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46224098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647802372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205319880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888080395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486743498"/>
                        </a:ext>
                      </a:extLst>
                    </a:gridCol>
                  </a:tblGrid>
                  <a:tr h="36333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𝑝𝑒𝑎𝑘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𝑠𝑝𝑜𝑛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22066"/>
                      </a:ext>
                    </a:extLst>
                  </a:tr>
                  <a:tr h="290729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68.0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-53.0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-44.0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0.943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0.0045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3.895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-58.36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0.353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25.0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57.0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21733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4091F03D-B44A-7CD6-E802-9AED3F1B892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5709320"/>
                  </p:ext>
                </p:extLst>
              </p:nvPr>
            </p:nvGraphicFramePr>
            <p:xfrm>
              <a:off x="399201" y="1262771"/>
              <a:ext cx="8518140" cy="65406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51814">
                      <a:extLst>
                        <a:ext uri="{9D8B030D-6E8A-4147-A177-3AD203B41FA5}">
                          <a16:colId xmlns:a16="http://schemas.microsoft.com/office/drawing/2014/main" val="1981229698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519439251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813320506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2422911407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70584915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46224098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647802372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205319880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888080395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486743498"/>
                        </a:ext>
                      </a:extLst>
                    </a:gridCol>
                  </a:tblGrid>
                  <a:tr h="363332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14" t="-1667" r="-900000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714" t="-1667" r="-800000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2158" t="-1667" r="-705755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0000" t="-1667" r="-6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0000" t="-1667" r="-5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00000" t="-1667" r="-4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00000" t="-1667" r="-3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5036" t="-1667" r="-202878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99286" t="-1667" r="-101429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99286" t="-1667" r="-1429" b="-9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22066"/>
                      </a:ext>
                    </a:extLst>
                  </a:tr>
                  <a:tr h="290729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68.0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-53.0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-44.0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0.943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0.0045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3.895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-58.36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0.353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25.0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57.0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217335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4" name="그림 13">
            <a:extLst>
              <a:ext uri="{FF2B5EF4-FFF2-40B4-BE49-F238E27FC236}">
                <a16:creationId xmlns:a16="http://schemas.microsoft.com/office/drawing/2014/main" id="{1E7C3094-5D98-82AB-228D-380340C30F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9336" y="5029651"/>
            <a:ext cx="2412123" cy="130769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EA83307-E9EF-FB7D-7147-4C0EBB5CB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FB08064-96DD-62C4-B6F9-3B9609BA2C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4046" y="2507270"/>
            <a:ext cx="3230179" cy="215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186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622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Parameters of the Izhikevich Neuron Model for The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STN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effectLst/>
                    <a:ea typeface="HY신명조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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𝒇</m:t>
                    </m:r>
                    <m:r>
                      <a:rPr lang="en-US" altLang="ko-KR" sz="18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𝑫𝑪</m:t>
                        </m:r>
                      </m:sub>
                    </m:sSub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 Curves &amp; Time-series of The Membrane </a:t>
                </a: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  Potential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No DA modulation on the intrinsic parameters of the STN</a:t>
                </a:r>
              </a:p>
              <a:p>
                <a:pPr marL="0" indent="0"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Spontaneous (in-vitro) firing activity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9.9 Hz,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600" b="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56.5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ko-KR" sz="160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to model the spontaneous in-vitro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frequency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𝐼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(current source)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(=</a:t>
                </a:r>
                <a:r>
                  <a:rPr lang="ko-KR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)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𝑠𝑡𝑖𝑚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(=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Getting the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-</a:t>
                </a:r>
                <a:r>
                  <a:rPr lang="ko-KR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curve by changing the stimulation DC current</a:t>
                </a:r>
              </a:p>
              <a:p>
                <a:pPr marL="0" indent="0"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Time series of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0 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   regular tonic spontaneous spiking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𝑣𝑖𝑡𝑟𝑜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= 9.9 Hz</a:t>
                </a:r>
              </a:p>
              <a:p>
                <a:pPr marL="0" indent="0">
                  <a:buNone/>
                </a:pP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STN: Rebound Bursting in response to hyperpolarization</a:t>
                </a: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622437"/>
              </a:xfrm>
              <a:prstGeom prst="rect">
                <a:avLst/>
              </a:prstGeom>
              <a:blipFill rotWithShape="0">
                <a:blip r:embed="rId2"/>
                <a:stretch>
                  <a:fillRect l="-613" t="-542" b="-32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506234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200" b="1" dirty="0"/>
              <a:t>Firing Activities of the STN Neurons</a:t>
            </a:r>
            <a:endParaRPr kumimoji="0" lang="en-US" altLang="ko-KR" sz="2200" b="1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4091F03D-B44A-7CD6-E802-9AED3F1B892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51661855"/>
                  </p:ext>
                </p:extLst>
              </p:nvPr>
            </p:nvGraphicFramePr>
            <p:xfrm>
              <a:off x="399201" y="1262771"/>
              <a:ext cx="8518140" cy="65406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51814">
                      <a:extLst>
                        <a:ext uri="{9D8B030D-6E8A-4147-A177-3AD203B41FA5}">
                          <a16:colId xmlns:a16="http://schemas.microsoft.com/office/drawing/2014/main" val="1981229698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519439251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813320506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2422911407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70584915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46224098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647802372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205319880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1888080395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val="3486743498"/>
                        </a:ext>
                      </a:extLst>
                    </a:gridCol>
                  </a:tblGrid>
                  <a:tr h="363332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kern="1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𝑝𝑒𝑎𝑘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1400" b="0" i="1" kern="1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𝑠𝑝𝑜𝑛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1322066"/>
                      </a:ext>
                    </a:extLst>
                  </a:tr>
                  <a:tr h="290729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23.0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-56.2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-41.4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0.439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0.021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-47.7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17.1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15.4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>
                              <a:solidFill>
                                <a:srgbClr val="FF0000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56.5</a:t>
                          </a:r>
                          <a:endParaRPr lang="ko-KR" sz="1400" b="0" kern="100" dirty="0">
                            <a:solidFill>
                              <a:srgbClr val="FF0000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21733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091F03D-B44A-7CD6-E802-9AED3F1B892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51661855"/>
                  </p:ext>
                </p:extLst>
              </p:nvPr>
            </p:nvGraphicFramePr>
            <p:xfrm>
              <a:off x="399201" y="1262771"/>
              <a:ext cx="8518140" cy="65406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981229698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519439251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813320506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422911407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70584915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462240989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647802372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205319880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888080395"/>
                        </a:ext>
                      </a:extLst>
                    </a:gridCol>
                    <a:gridCol w="85181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486743498"/>
                        </a:ext>
                      </a:extLst>
                    </a:gridCol>
                  </a:tblGrid>
                  <a:tr h="3633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714" t="-1667" r="-900000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714" t="-1667" r="-800000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2158" t="-1667" r="-705755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000" t="-1667" r="-6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400000" t="-1667" r="-5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0000" t="-1667" r="-4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600000" t="-1667" r="-300714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705036" t="-1667" r="-202878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799286" t="-1667" r="-101429" b="-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899286" t="-1667" r="-1429" b="-9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611322066"/>
                      </a:ext>
                    </a:extLst>
                  </a:tr>
                  <a:tr h="290729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23.0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-56.2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-41.4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0.439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0.021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4.0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-47.7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17.1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15.4</a:t>
                          </a:r>
                          <a:endParaRPr lang="ko-KR" sz="1400" b="0" kern="10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400" b="0" kern="100" smtClean="0">
                              <a:solidFill>
                                <a:srgbClr val="FF0000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56.5</a:t>
                          </a:r>
                          <a:endParaRPr lang="ko-KR" sz="1400" b="0" kern="100" dirty="0">
                            <a:solidFill>
                              <a:srgbClr val="FF0000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4937" marR="64937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74217335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5EA83307-E9EF-FB7D-7147-4C0EBB5CB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5CBC2576-F07F-7DDA-7C3D-467957F5C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3982" y="1997738"/>
            <a:ext cx="2859221" cy="1990242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A2094B14-4708-F133-0E59-9590D02A33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2518" y="5406164"/>
            <a:ext cx="2370450" cy="1380100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F686575B-27FF-616D-9560-091FD98F0D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8446" y="4150651"/>
            <a:ext cx="2289575" cy="12155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309BF1-E387-43A5-1BC6-07B0BFE67364}"/>
                  </a:ext>
                </a:extLst>
              </p:cNvPr>
              <p:cNvSpPr txBox="1"/>
              <p:nvPr/>
            </p:nvSpPr>
            <p:spPr>
              <a:xfrm>
                <a:off x="7145754" y="3951386"/>
                <a:ext cx="1832035" cy="2912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𝐷𝐶</m:t>
                          </m:r>
                        </m:sub>
                      </m:sSub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=0,</m:t>
                      </m:r>
                      <m:sSub>
                        <m:sSubPr>
                          <m:ctrlPr>
                            <a:rPr lang="en-US" altLang="ko-K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</a:rPr>
                            <m:t>𝑠𝑝𝑜𝑛</m:t>
                          </m:r>
                        </m:sub>
                      </m:sSub>
                      <m:r>
                        <a:rPr lang="en-US" altLang="ko-K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1200" b="0" i="1" smtClean="0">
                          <a:latin typeface="Cambria Math" panose="02040503050406030204" pitchFamily="18" charset="0"/>
                        </a:rPr>
                        <m:t>56.5</m:t>
                      </m:r>
                    </m:oMath>
                  </m:oMathPara>
                </a14:m>
                <a:endParaRPr lang="ko-KR" altLang="en-US" sz="1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309BF1-E387-43A5-1BC6-07B0BFE67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5754" y="3951386"/>
                <a:ext cx="1832035" cy="2912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857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142FA6-7C80-BD96-E096-91D41A854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2B8D458-45BA-B240-6D34-2684FBBC7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8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C12B22D-F2B5-CB2A-75E9-E4E8143E1CBF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5">
            <a:extLst>
              <a:ext uri="{FF2B5EF4-FFF2-40B4-BE49-F238E27FC236}">
                <a16:creationId xmlns:a16="http://schemas.microsoft.com/office/drawing/2014/main" id="{65BA4351-FBDD-7C00-4A33-F435765D5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" y="764704"/>
            <a:ext cx="8948738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ym typeface="Symbol" panose="05050102010706020507" pitchFamily="18" charset="2"/>
              </a:rPr>
              <a:t>Basal Ganglia (BG)</a:t>
            </a:r>
            <a:endParaRPr kumimoji="0" lang="en-US" altLang="ko-KR" sz="1800" b="1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1600" dirty="0"/>
              <a:t>   - </a:t>
            </a:r>
            <a:r>
              <a:rPr lang="en-US" altLang="ko-KR" sz="1600" b="0" i="0" u="none" strike="noStrike" baseline="0" dirty="0"/>
              <a:t>A group of subcortical nuclei exhibiting a diverse of functions for motor and cognition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1600" dirty="0"/>
              <a:t>     </a:t>
            </a:r>
            <a:r>
              <a:rPr lang="en-US" altLang="ko-KR" sz="1600" b="0" i="0" u="none" strike="noStrike" baseline="0" dirty="0"/>
              <a:t>(dysfunction: </a:t>
            </a:r>
            <a:r>
              <a:rPr lang="en-US" altLang="ko-KR" sz="1600" b="0" i="0" u="none" strike="noStrike" baseline="0" dirty="0" err="1"/>
              <a:t>e,g</a:t>
            </a:r>
            <a:r>
              <a:rPr lang="en-US" altLang="ko-KR" sz="1600" b="0" i="0" u="none" strike="noStrike" baseline="0" dirty="0"/>
              <a:t>., Parkinson’s Disease: motor and cognition deficits)</a:t>
            </a:r>
            <a:endParaRPr kumimoji="0" lang="en-US" altLang="ko-KR" sz="16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700" b="1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800" b="1" dirty="0">
                <a:solidFill>
                  <a:schemeClr val="tx1"/>
                </a:solidFill>
                <a:sym typeface="Symbol" panose="05050102010706020507" pitchFamily="18" charset="2"/>
              </a:rPr>
              <a:t> Studied Firing Activity of The Izhikevich Neuron Models for The 5 BG Cells: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Primary input nucleus: striatum</a:t>
            </a:r>
            <a:r>
              <a:rPr kumimoji="0" lang="en-US" altLang="ko-KR" sz="1600" dirty="0">
                <a:sym typeface="Symbol" panose="05050102010706020507" pitchFamily="18" charset="2"/>
              </a:rPr>
              <a:t> (DA-modulated D1/D2 SPNs)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No spontaneous firing activity. 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Cortical input  Firing of D1 (D2) SPNs  Activation of direct (indirect) pathway 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 Facilitating (suppressing) movement 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[Direct (Go) pathway D1 SPN 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; 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 Indirect (No-Go) pathway: D2 SPN 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GPe</a:t>
            </a:r>
            <a:r>
              <a:rPr kumimoji="0" lang="en-US" altLang="ko-KR" sz="1600" dirty="0">
                <a:sym typeface="Symbol" panose="05050102010706020507" pitchFamily="18" charset="2"/>
              </a:rPr>
              <a:t>  STN 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]</a:t>
            </a:r>
          </a:p>
          <a:p>
            <a:pPr>
              <a:buNone/>
            </a:pPr>
            <a:endParaRPr kumimoji="0" lang="en-US" altLang="ko-KR" sz="800" dirty="0"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Output nucleus: </a:t>
            </a:r>
            <a:r>
              <a:rPr kumimoji="0" lang="en-US" altLang="ko-KR" sz="1600" b="1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 (No DA modulation)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Spontaneous tonic high-frequency firing activity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Activation of direct (indirect) pathway  Reducing (enhancing) firings of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endParaRPr kumimoji="0" lang="en-US" altLang="ko-KR" sz="1600" dirty="0"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Control of voluntary movement via balance bet Go and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No-GO</a:t>
            </a:r>
            <a:r>
              <a:rPr kumimoji="0" lang="en-US" altLang="ko-KR" sz="1600" dirty="0">
                <a:sym typeface="Symbol" panose="05050102010706020507" pitchFamily="18" charset="2"/>
              </a:rPr>
              <a:t> pathways</a:t>
            </a:r>
          </a:p>
          <a:p>
            <a:pPr>
              <a:buNone/>
            </a:pPr>
            <a:endParaRPr kumimoji="0" lang="en-US" altLang="ko-KR" sz="800" dirty="0"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Intermediate (control) nuclei: GP &amp; STN</a:t>
            </a:r>
            <a:r>
              <a:rPr kumimoji="0" lang="en-US" altLang="ko-KR" sz="1600" dirty="0">
                <a:sym typeface="Symbol" panose="05050102010706020507" pitchFamily="18" charset="2"/>
              </a:rPr>
              <a:t> (No DA modulation)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Spontaneous firing activities of the GP and the STN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Excitation of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: STN  </a:t>
            </a:r>
            <a:r>
              <a:rPr kumimoji="0" lang="en-US" altLang="ko-KR" sz="1600" dirty="0" err="1">
                <a:sym typeface="Symbol" panose="05050102010706020507" pitchFamily="18" charset="2"/>
              </a:rPr>
              <a:t>SNr</a:t>
            </a:r>
            <a:r>
              <a:rPr kumimoji="0" lang="en-US" altLang="ko-KR" sz="1600" dirty="0">
                <a:sym typeface="Symbol" panose="05050102010706020507" pitchFamily="18" charset="2"/>
              </a:rPr>
              <a:t> (suppressing motion)</a:t>
            </a:r>
          </a:p>
          <a:p>
            <a:pPr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  Regulation of STN excitation via inhibitory projection of the GP </a:t>
            </a:r>
            <a:endParaRPr kumimoji="0" lang="en-US" altLang="ko-KR" sz="16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8576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12370</TotalTime>
  <Words>1600</Words>
  <Application>Microsoft Office PowerPoint</Application>
  <PresentationFormat>화면 슬라이드 쇼(4:3)</PresentationFormat>
  <Paragraphs>266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맑은 고딕</vt:lpstr>
      <vt:lpstr>Arial</vt:lpstr>
      <vt:lpstr>Calibri</vt:lpstr>
      <vt:lpstr>Cambria Math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660</cp:revision>
  <dcterms:created xsi:type="dcterms:W3CDTF">2006-10-05T04:04:58Z</dcterms:created>
  <dcterms:modified xsi:type="dcterms:W3CDTF">2022-10-19T00:57:09Z</dcterms:modified>
</cp:coreProperties>
</file>