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88" r:id="rId3"/>
    <p:sldId id="310" r:id="rId4"/>
    <p:sldId id="304" r:id="rId5"/>
    <p:sldId id="307" r:id="rId6"/>
    <p:sldId id="313" r:id="rId7"/>
    <p:sldId id="314" r:id="rId8"/>
    <p:sldId id="312" r:id="rId9"/>
    <p:sldId id="300" r:id="rId10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0736BA-48EC-43A7-B34A-62A6A6D45BF6}" v="319" dt="2020-10-28T03:58:38.8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92485" autoAdjust="0"/>
  </p:normalViewPr>
  <p:slideViewPr>
    <p:cSldViewPr>
      <p:cViewPr varScale="1">
        <p:scale>
          <a:sx n="102" d="100"/>
          <a:sy n="102" d="100"/>
        </p:scale>
        <p:origin x="187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임우창" userId="9a62f760-2f6e-4046-a551-4b43bd5261f8" providerId="ADAL" clId="{9F0736BA-48EC-43A7-B34A-62A6A6D45BF6}"/>
    <pc:docChg chg="custSel addSld delSld modSld">
      <pc:chgData name="임우창" userId="9a62f760-2f6e-4046-a551-4b43bd5261f8" providerId="ADAL" clId="{9F0736BA-48EC-43A7-B34A-62A6A6D45BF6}" dt="2020-10-28T04:00:04.492" v="1576" actId="1076"/>
      <pc:docMkLst>
        <pc:docMk/>
      </pc:docMkLst>
      <pc:sldChg chg="addSp delSp modSp mod">
        <pc:chgData name="임우창" userId="9a62f760-2f6e-4046-a551-4b43bd5261f8" providerId="ADAL" clId="{9F0736BA-48EC-43A7-B34A-62A6A6D45BF6}" dt="2020-10-28T03:53:16.592" v="1385" actId="20577"/>
        <pc:sldMkLst>
          <pc:docMk/>
          <pc:sldMk cId="0" sldId="256"/>
        </pc:sldMkLst>
        <pc:spChg chg="mod">
          <ac:chgData name="임우창" userId="9a62f760-2f6e-4046-a551-4b43bd5261f8" providerId="ADAL" clId="{9F0736BA-48EC-43A7-B34A-62A6A6D45BF6}" dt="2020-10-27T04:53:07.853" v="114" actId="6549"/>
          <ac:spMkLst>
            <pc:docMk/>
            <pc:sldMk cId="0" sldId="256"/>
            <ac:spMk id="7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3:16.592" v="1385" actId="20577"/>
          <ac:spMkLst>
            <pc:docMk/>
            <pc:sldMk cId="0" sldId="256"/>
            <ac:spMk id="10" creationId="{C226D0E0-8FB4-4F4A-AE60-745C3ED22070}"/>
          </ac:spMkLst>
        </pc:spChg>
        <pc:spChg chg="mod">
          <ac:chgData name="임우창" userId="9a62f760-2f6e-4046-a551-4b43bd5261f8" providerId="ADAL" clId="{9F0736BA-48EC-43A7-B34A-62A6A6D45BF6}" dt="2020-10-27T04:50:25.172" v="0"/>
          <ac:spMkLst>
            <pc:docMk/>
            <pc:sldMk cId="0" sldId="256"/>
            <ac:spMk id="3074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7T04:53:13.682" v="116" actId="1076"/>
          <ac:spMkLst>
            <pc:docMk/>
            <pc:sldMk cId="0" sldId="256"/>
            <ac:spMk id="3077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7T04:53:10.526" v="115" actId="1076"/>
          <ac:picMkLst>
            <pc:docMk/>
            <pc:sldMk cId="0" sldId="256"/>
            <ac:picMk id="2" creationId="{A95C0BE7-CFA9-4709-9913-3CFDE729373F}"/>
          </ac:picMkLst>
        </pc:picChg>
        <pc:picChg chg="del">
          <ac:chgData name="임우창" userId="9a62f760-2f6e-4046-a551-4b43bd5261f8" providerId="ADAL" clId="{9F0736BA-48EC-43A7-B34A-62A6A6D45BF6}" dt="2020-10-27T04:51:02.491" v="1" actId="478"/>
          <ac:picMkLst>
            <pc:docMk/>
            <pc:sldMk cId="0" sldId="256"/>
            <ac:picMk id="3" creationId="{D5F2B7D6-7AA8-4F39-94B2-310DB9AC2469}"/>
          </ac:picMkLst>
        </pc:picChg>
      </pc:sldChg>
      <pc:sldChg chg="addSp delSp modSp mod">
        <pc:chgData name="임우창" userId="9a62f760-2f6e-4046-a551-4b43bd5261f8" providerId="ADAL" clId="{9F0736BA-48EC-43A7-B34A-62A6A6D45BF6}" dt="2020-10-27T04:57:16.158" v="373" actId="1076"/>
        <pc:sldMkLst>
          <pc:docMk/>
          <pc:sldMk cId="0" sldId="288"/>
        </pc:sldMkLst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8" creationId="{1C534E85-A019-40F9-A7F5-B931C1B7E62B}"/>
          </ac:spMkLst>
        </pc:spChg>
        <pc:spChg chg="mod">
          <ac:chgData name="임우창" userId="9a62f760-2f6e-4046-a551-4b43bd5261f8" providerId="ADAL" clId="{9F0736BA-48EC-43A7-B34A-62A6A6D45BF6}" dt="2020-10-27T04:57:09.306" v="369" actId="20577"/>
          <ac:spMkLst>
            <pc:docMk/>
            <pc:sldMk cId="0" sldId="288"/>
            <ac:spMk id="10" creationId="{6CBB45A5-BCC3-4BAB-AC69-511F8AB4D9A0}"/>
          </ac:spMkLst>
        </pc:spChg>
        <pc:spChg chg="mod">
          <ac:chgData name="임우창" userId="9a62f760-2f6e-4046-a551-4b43bd5261f8" providerId="ADAL" clId="{9F0736BA-48EC-43A7-B34A-62A6A6D45BF6}" dt="2020-10-27T04:57:14.760" v="372" actId="1076"/>
          <ac:spMkLst>
            <pc:docMk/>
            <pc:sldMk cId="0" sldId="288"/>
            <ac:spMk id="13" creationId="{9322EE5F-BFD5-42F8-9025-56AFA46D9B4B}"/>
          </ac:spMkLst>
        </pc:spChg>
        <pc:spChg chg="mod">
          <ac:chgData name="임우창" userId="9a62f760-2f6e-4046-a551-4b43bd5261f8" providerId="ADAL" clId="{9F0736BA-48EC-43A7-B34A-62A6A6D45BF6}" dt="2020-10-27T04:53:37.096" v="135"/>
          <ac:spMkLst>
            <pc:docMk/>
            <pc:sldMk cId="0" sldId="288"/>
            <ac:spMk id="4098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4102" creationId="{00000000-0000-0000-0000-000000000000}"/>
          </ac:spMkLst>
        </pc:spChg>
        <pc:grpChg chg="del">
          <ac:chgData name="임우창" userId="9a62f760-2f6e-4046-a551-4b43bd5261f8" providerId="ADAL" clId="{9F0736BA-48EC-43A7-B34A-62A6A6D45BF6}" dt="2020-10-27T04:53:38.151" v="136" actId="478"/>
          <ac:grpSpMkLst>
            <pc:docMk/>
            <pc:sldMk cId="0" sldId="288"/>
            <ac:grpSpMk id="4" creationId="{A2DF86AC-4EA7-4385-83E7-53C862D443AB}"/>
          </ac:grpSpMkLst>
        </pc:grp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5" creationId="{0A4BCF6A-E7B5-4789-8E48-48EB3D9F40EB}"/>
          </ac:picMkLst>
        </pc:pic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6" creationId="{E79F08E3-B42C-4A51-AE52-5F83BB09D9D2}"/>
          </ac:picMkLst>
        </pc:picChg>
        <pc:picChg chg="add mod">
          <ac:chgData name="임우창" userId="9a62f760-2f6e-4046-a551-4b43bd5261f8" providerId="ADAL" clId="{9F0736BA-48EC-43A7-B34A-62A6A6D45BF6}" dt="2020-10-27T04:57:16.158" v="373" actId="1076"/>
          <ac:picMkLst>
            <pc:docMk/>
            <pc:sldMk cId="0" sldId="288"/>
            <ac:picMk id="7" creationId="{4116A48C-2DE5-41A1-A855-0763DC51A748}"/>
          </ac:picMkLst>
        </pc:picChg>
        <pc:picChg chg="add mod">
          <ac:chgData name="임우창" userId="9a62f760-2f6e-4046-a551-4b43bd5261f8" providerId="ADAL" clId="{9F0736BA-48EC-43A7-B34A-62A6A6D45BF6}" dt="2020-10-27T04:57:11.637" v="370" actId="1076"/>
          <ac:picMkLst>
            <pc:docMk/>
            <pc:sldMk cId="0" sldId="288"/>
            <ac:picMk id="9" creationId="{BE0F98E1-D0CB-4350-85BA-790090CCE893}"/>
          </ac:picMkLst>
        </pc:picChg>
        <pc:picChg chg="add mod">
          <ac:chgData name="임우창" userId="9a62f760-2f6e-4046-a551-4b43bd5261f8" providerId="ADAL" clId="{9F0736BA-48EC-43A7-B34A-62A6A6D45BF6}" dt="2020-10-27T04:57:12.860" v="371" actId="1076"/>
          <ac:picMkLst>
            <pc:docMk/>
            <pc:sldMk cId="0" sldId="288"/>
            <ac:picMk id="11" creationId="{F9CDE409-E0B2-46DC-8DAA-0A0B35001433}"/>
          </ac:picMkLst>
        </pc:picChg>
      </pc:sldChg>
      <pc:sldChg chg="addSp delSp modSp mod">
        <pc:chgData name="임우창" userId="9a62f760-2f6e-4046-a551-4b43bd5261f8" providerId="ADAL" clId="{9F0736BA-48EC-43A7-B34A-62A6A6D45BF6}" dt="2020-10-27T23:47:39.086" v="491" actId="1036"/>
        <pc:sldMkLst>
          <pc:docMk/>
          <pc:sldMk cId="705373669" sldId="289"/>
        </pc:sldMkLst>
        <pc:spChg chg="mod">
          <ac:chgData name="임우창" userId="9a62f760-2f6e-4046-a551-4b43bd5261f8" providerId="ADAL" clId="{9F0736BA-48EC-43A7-B34A-62A6A6D45BF6}" dt="2020-10-27T23:47:39.086" v="491" actId="1036"/>
          <ac:spMkLst>
            <pc:docMk/>
            <pc:sldMk cId="705373669" sldId="289"/>
            <ac:spMk id="30" creationId="{186E292E-F34F-428B-AD96-5C1052E8DFF6}"/>
          </ac:spMkLst>
        </pc:spChg>
        <pc:spChg chg="mod">
          <ac:chgData name="임우창" userId="9a62f760-2f6e-4046-a551-4b43bd5261f8" providerId="ADAL" clId="{9F0736BA-48EC-43A7-B34A-62A6A6D45BF6}" dt="2020-10-27T23:47:27.467" v="478" actId="1036"/>
          <ac:spMkLst>
            <pc:docMk/>
            <pc:sldMk cId="705373669" sldId="289"/>
            <ac:spMk id="43" creationId="{EE24DCD0-E1DB-4ACA-A096-DD0C0B84CF42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705373669" sldId="289"/>
            <ac:spMk id="44" creationId="{B1E15796-345B-408A-9171-7FD98B62DA7C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705373669" sldId="289"/>
            <ac:spMk id="46" creationId="{2D94772E-3E60-41A2-A2F8-1850273F6197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705373669" sldId="289"/>
            <ac:spMk id="48" creationId="{96AABA62-6D4D-4DFE-9BF1-68BB7527478E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705373669" sldId="289"/>
            <ac:spMk id="49" creationId="{600F48B6-CD20-42C2-9CB3-1B144839F0F2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705373669" sldId="289"/>
            <ac:spMk id="51" creationId="{A1623A49-D259-4144-AB8F-9A81402A41A9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705373669" sldId="289"/>
            <ac:spMk id="52" creationId="{86E20AFE-6162-438C-A4B7-EEAF4A4002A1}"/>
          </ac:spMkLst>
        </pc:spChg>
        <pc:picChg chg="add mod">
          <ac:chgData name="임우창" userId="9a62f760-2f6e-4046-a551-4b43bd5261f8" providerId="ADAL" clId="{9F0736BA-48EC-43A7-B34A-62A6A6D45BF6}" dt="2020-10-27T04:57:53.242" v="383" actId="1076"/>
          <ac:picMkLst>
            <pc:docMk/>
            <pc:sldMk cId="705373669" sldId="289"/>
            <ac:picMk id="2" creationId="{700D7D0C-40DC-478E-950C-CBB953D28272}"/>
          </ac:picMkLst>
        </pc:picChg>
        <pc:picChg chg="add mod">
          <ac:chgData name="임우창" userId="9a62f760-2f6e-4046-a551-4b43bd5261f8" providerId="ADAL" clId="{9F0736BA-48EC-43A7-B34A-62A6A6D45BF6}" dt="2020-10-27T04:57:50.187" v="382" actId="1076"/>
          <ac:picMkLst>
            <pc:docMk/>
            <pc:sldMk cId="705373669" sldId="289"/>
            <ac:picMk id="3" creationId="{2F1EBC27-C84F-4F40-9B48-941558571A7D}"/>
          </ac:picMkLst>
        </pc:picChg>
        <pc:picChg chg="add mod">
          <ac:chgData name="임우창" userId="9a62f760-2f6e-4046-a551-4b43bd5261f8" providerId="ADAL" clId="{9F0736BA-48EC-43A7-B34A-62A6A6D45BF6}" dt="2020-10-27T04:58:56.620" v="450" actId="1076"/>
          <ac:picMkLst>
            <pc:docMk/>
            <pc:sldMk cId="705373669" sldId="289"/>
            <ac:picMk id="4" creationId="{1017B16C-BDFA-4F99-ADD6-36D5C0EBE65D}"/>
          </ac:picMkLst>
        </pc:picChg>
        <pc:picChg chg="del">
          <ac:chgData name="임우창" userId="9a62f760-2f6e-4046-a551-4b43bd5261f8" providerId="ADAL" clId="{9F0736BA-48EC-43A7-B34A-62A6A6D45BF6}" dt="2020-10-27T04:57:21.975" v="374" actId="478"/>
          <ac:picMkLst>
            <pc:docMk/>
            <pc:sldMk cId="705373669" sldId="289"/>
            <ac:picMk id="6" creationId="{D3FA56BD-9036-44C0-B159-F73AB274E5A1}"/>
          </ac:picMkLst>
        </pc:picChg>
        <pc:picChg chg="del">
          <ac:chgData name="임우창" userId="9a62f760-2f6e-4046-a551-4b43bd5261f8" providerId="ADAL" clId="{9F0736BA-48EC-43A7-B34A-62A6A6D45BF6}" dt="2020-10-27T04:58:54.272" v="449" actId="478"/>
          <ac:picMkLst>
            <pc:docMk/>
            <pc:sldMk cId="705373669" sldId="289"/>
            <ac:picMk id="11" creationId="{C16FDD42-83A9-4825-9950-FC472CA27FB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7:27.016" v="1563" actId="20577"/>
        <pc:sldMkLst>
          <pc:docMk/>
          <pc:sldMk cId="1873204603" sldId="293"/>
        </pc:sldMkLst>
        <pc:spChg chg="mod">
          <ac:chgData name="임우창" userId="9a62f760-2f6e-4046-a551-4b43bd5261f8" providerId="ADAL" clId="{9F0736BA-48EC-43A7-B34A-62A6A6D45BF6}" dt="2020-10-28T03:57:27.016" v="1563" actId="20577"/>
          <ac:spMkLst>
            <pc:docMk/>
            <pc:sldMk cId="1873204603" sldId="293"/>
            <ac:spMk id="12293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1873204603" sldId="293"/>
            <ac:picMk id="2" creationId="{E13FF4E7-32F7-4848-99B6-DB47A4970095}"/>
          </ac:picMkLst>
        </pc:pic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1873204603" sldId="293"/>
            <ac:picMk id="3" creationId="{8829211D-5737-4CB8-B02D-E08DDBB2C95D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1873204603" sldId="293"/>
            <ac:picMk id="4" creationId="{F25FA1FE-6E5C-4F80-B8C1-015C5C177DD4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1873204603" sldId="293"/>
            <ac:picMk id="5" creationId="{383039B5-73B6-4EA1-BEAA-E431531203C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4:00:04.492" v="1576" actId="1076"/>
        <pc:sldMkLst>
          <pc:docMk/>
          <pc:sldMk cId="1041709431" sldId="296"/>
        </pc:sldMkLst>
        <pc:spChg chg="del mod">
          <ac:chgData name="임우창" userId="9a62f760-2f6e-4046-a551-4b43bd5261f8" providerId="ADAL" clId="{9F0736BA-48EC-43A7-B34A-62A6A6D45BF6}" dt="2020-10-28T00:06:25.465" v="566" actId="478"/>
          <ac:spMkLst>
            <pc:docMk/>
            <pc:sldMk cId="1041709431" sldId="296"/>
            <ac:spMk id="11" creationId="{C8A39C98-E276-44B7-AAC0-64FBDFC8F552}"/>
          </ac:spMkLst>
        </pc:spChg>
        <pc:spChg chg="del mod">
          <ac:chgData name="임우창" userId="9a62f760-2f6e-4046-a551-4b43bd5261f8" providerId="ADAL" clId="{9F0736BA-48EC-43A7-B34A-62A6A6D45BF6}" dt="2020-10-28T00:07:02.192" v="572" actId="478"/>
          <ac:spMkLst>
            <pc:docMk/>
            <pc:sldMk cId="1041709431" sldId="296"/>
            <ac:spMk id="13" creationId="{AFFF1184-7E5C-4FB9-96B1-529B6718F186}"/>
          </ac:spMkLst>
        </pc:spChg>
        <pc:spChg chg="del">
          <ac:chgData name="임우창" userId="9a62f760-2f6e-4046-a551-4b43bd5261f8" providerId="ADAL" clId="{9F0736BA-48EC-43A7-B34A-62A6A6D45BF6}" dt="2020-10-28T00:04:06.992" v="510" actId="478"/>
          <ac:spMkLst>
            <pc:docMk/>
            <pc:sldMk cId="1041709431" sldId="296"/>
            <ac:spMk id="15" creationId="{898249CE-C29C-43FF-8B4C-D23FD34A29C0}"/>
          </ac:spMkLst>
        </pc:spChg>
        <pc:spChg chg="mod">
          <ac:chgData name="임우창" userId="9a62f760-2f6e-4046-a551-4b43bd5261f8" providerId="ADAL" clId="{9F0736BA-48EC-43A7-B34A-62A6A6D45BF6}" dt="2020-10-28T03:58:38.830" v="1570" actId="16959"/>
          <ac:spMkLst>
            <pc:docMk/>
            <pc:sldMk cId="1041709431" sldId="296"/>
            <ac:spMk id="717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5:11.801" v="1498" actId="20577"/>
          <ac:spMkLst>
            <pc:docMk/>
            <pc:sldMk cId="1041709431" sldId="296"/>
            <ac:spMk id="7172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0:16:02.319" v="575" actId="1076"/>
          <ac:picMkLst>
            <pc:docMk/>
            <pc:sldMk cId="1041709431" sldId="296"/>
            <ac:picMk id="2" creationId="{733C632F-AC69-4D6F-A4AC-4E88D9C81667}"/>
          </ac:picMkLst>
        </pc:picChg>
        <pc:picChg chg="add mod">
          <ac:chgData name="임우창" userId="9a62f760-2f6e-4046-a551-4b43bd5261f8" providerId="ADAL" clId="{9F0736BA-48EC-43A7-B34A-62A6A6D45BF6}" dt="2020-10-27T23:56:53.044" v="503" actId="1076"/>
          <ac:picMkLst>
            <pc:docMk/>
            <pc:sldMk cId="1041709431" sldId="296"/>
            <ac:picMk id="3" creationId="{8449714C-CB97-46F9-B59F-11ADC1AB2CF5}"/>
          </ac:picMkLst>
        </pc:picChg>
        <pc:picChg chg="del">
          <ac:chgData name="임우창" userId="9a62f760-2f6e-4046-a551-4b43bd5261f8" providerId="ADAL" clId="{9F0736BA-48EC-43A7-B34A-62A6A6D45BF6}" dt="2020-10-27T23:56:10.348" v="493" actId="478"/>
          <ac:picMkLst>
            <pc:docMk/>
            <pc:sldMk cId="1041709431" sldId="296"/>
            <ac:picMk id="4" creationId="{2D31396E-F30A-4439-9E9D-C76AD2E08F30}"/>
          </ac:picMkLst>
        </pc:picChg>
        <pc:picChg chg="del">
          <ac:chgData name="임우창" userId="9a62f760-2f6e-4046-a551-4b43bd5261f8" providerId="ADAL" clId="{9F0736BA-48EC-43A7-B34A-62A6A6D45BF6}" dt="2020-10-27T23:56:09.543" v="492" actId="478"/>
          <ac:picMkLst>
            <pc:docMk/>
            <pc:sldMk cId="1041709431" sldId="296"/>
            <ac:picMk id="6" creationId="{B743913F-DE40-45CD-B5CB-3BFD7BF853AB}"/>
          </ac:picMkLst>
        </pc:picChg>
        <pc:picChg chg="del">
          <ac:chgData name="임우창" userId="9a62f760-2f6e-4046-a551-4b43bd5261f8" providerId="ADAL" clId="{9F0736BA-48EC-43A7-B34A-62A6A6D45BF6}" dt="2020-10-27T23:56:11.300" v="494" actId="478"/>
          <ac:picMkLst>
            <pc:docMk/>
            <pc:sldMk cId="1041709431" sldId="296"/>
            <ac:picMk id="7" creationId="{0AECCF46-B136-43AA-A29E-F0E5B66884A7}"/>
          </ac:picMkLst>
        </pc:picChg>
        <pc:picChg chg="add del mod">
          <ac:chgData name="임우창" userId="9a62f760-2f6e-4046-a551-4b43bd5261f8" providerId="ADAL" clId="{9F0736BA-48EC-43A7-B34A-62A6A6D45BF6}" dt="2020-10-28T03:59:57.344" v="1571" actId="478"/>
          <ac:picMkLst>
            <pc:docMk/>
            <pc:sldMk cId="1041709431" sldId="296"/>
            <ac:picMk id="8" creationId="{F4E463BC-0EDE-4274-8DE0-A2DD59BC444B}"/>
          </ac:picMkLst>
        </pc:picChg>
        <pc:picChg chg="add mod">
          <ac:chgData name="임우창" userId="9a62f760-2f6e-4046-a551-4b43bd5261f8" providerId="ADAL" clId="{9F0736BA-48EC-43A7-B34A-62A6A6D45BF6}" dt="2020-10-28T00:16:31.647" v="607" actId="1076"/>
          <ac:picMkLst>
            <pc:docMk/>
            <pc:sldMk cId="1041709431" sldId="296"/>
            <ac:picMk id="9" creationId="{C8E56384-72A3-498D-9B24-59706578FAB3}"/>
          </ac:picMkLst>
        </pc:picChg>
        <pc:picChg chg="add mod">
          <ac:chgData name="임우창" userId="9a62f760-2f6e-4046-a551-4b43bd5261f8" providerId="ADAL" clId="{9F0736BA-48EC-43A7-B34A-62A6A6D45BF6}" dt="2020-10-28T04:00:04.492" v="1576" actId="1076"/>
          <ac:picMkLst>
            <pc:docMk/>
            <pc:sldMk cId="1041709431" sldId="296"/>
            <ac:picMk id="17" creationId="{E64FA642-6B16-4D91-A9EC-3E4D0B0E0EEB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5:16.640" v="1510" actId="20577"/>
        <pc:sldMkLst>
          <pc:docMk/>
          <pc:sldMk cId="1449279142" sldId="297"/>
        </pc:sldMkLst>
        <pc:spChg chg="del">
          <ac:chgData name="임우창" userId="9a62f760-2f6e-4046-a551-4b43bd5261f8" providerId="ADAL" clId="{9F0736BA-48EC-43A7-B34A-62A6A6D45BF6}" dt="2020-10-28T00:17:28.209" v="726" actId="478"/>
          <ac:spMkLst>
            <pc:docMk/>
            <pc:sldMk cId="1449279142" sldId="297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3:55:16.640" v="1510" actId="20577"/>
          <ac:spMkLst>
            <pc:docMk/>
            <pc:sldMk cId="1449279142" sldId="297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18:06.247" v="735" actId="6549"/>
          <ac:spMkLst>
            <pc:docMk/>
            <pc:sldMk cId="1449279142" sldId="297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17:24.604" v="723" actId="478"/>
          <ac:picMkLst>
            <pc:docMk/>
            <pc:sldMk cId="1449279142" sldId="297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17:27.532" v="725" actId="478"/>
          <ac:picMkLst>
            <pc:docMk/>
            <pc:sldMk cId="1449279142" sldId="297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0:17:44.739" v="733" actId="1076"/>
          <ac:picMkLst>
            <pc:docMk/>
            <pc:sldMk cId="1449279142" sldId="297"/>
            <ac:picMk id="4" creationId="{FD5DC422-8BFA-4661-8AF9-F644A33C49AC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5" creationId="{A4DB5F18-DA32-4FB5-A21A-48A556DA58A1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6" creationId="{18B48DE7-1CD4-41CA-8040-DC654B3D0A08}"/>
          </ac:picMkLst>
        </pc:picChg>
        <pc:picChg chg="del">
          <ac:chgData name="임우창" userId="9a62f760-2f6e-4046-a551-4b43bd5261f8" providerId="ADAL" clId="{9F0736BA-48EC-43A7-B34A-62A6A6D45BF6}" dt="2020-10-28T00:17:29.307" v="727" actId="478"/>
          <ac:picMkLst>
            <pc:docMk/>
            <pc:sldMk cId="1449279142" sldId="297"/>
            <ac:picMk id="13" creationId="{ADE6B759-B5E7-46F6-A95F-229EB49E6CC7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3:05.363" v="1181" actId="5793"/>
        <pc:sldMkLst>
          <pc:docMk/>
          <pc:sldMk cId="1104172415" sldId="299"/>
        </pc:sldMkLst>
        <pc:spChg chg="mod">
          <ac:chgData name="임우창" userId="9a62f760-2f6e-4046-a551-4b43bd5261f8" providerId="ADAL" clId="{9F0736BA-48EC-43A7-B34A-62A6A6D45BF6}" dt="2020-10-28T01:43:05.363" v="1181" actId="5793"/>
          <ac:spMkLst>
            <pc:docMk/>
            <pc:sldMk cId="1104172415" sldId="299"/>
            <ac:spMk id="20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8T01:39:09.694" v="938" actId="478"/>
          <ac:spMkLst>
            <pc:docMk/>
            <pc:sldMk cId="1104172415" sldId="299"/>
            <ac:spMk id="2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1:39:01.329" v="937" actId="255"/>
          <ac:spMkLst>
            <pc:docMk/>
            <pc:sldMk cId="1104172415" sldId="299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2" creationId="{5F5395B5-2A48-42CC-BBEA-78932EE48276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3" creationId="{FADE9CDC-872D-451E-A633-B7A13CC310F5}"/>
          </ac:picMkLst>
        </pc:picChg>
        <pc:picChg chg="add mod">
          <ac:chgData name="임우창" userId="9a62f760-2f6e-4046-a551-4b43bd5261f8" providerId="ADAL" clId="{9F0736BA-48EC-43A7-B34A-62A6A6D45BF6}" dt="2020-10-28T01:41:59.939" v="1067" actId="14100"/>
          <ac:picMkLst>
            <pc:docMk/>
            <pc:sldMk cId="1104172415" sldId="299"/>
            <ac:picMk id="4" creationId="{DB4DF9F5-69F8-458B-B343-F5350E93AD15}"/>
          </ac:picMkLst>
        </pc:picChg>
        <pc:picChg chg="add mod">
          <ac:chgData name="임우창" userId="9a62f760-2f6e-4046-a551-4b43bd5261f8" providerId="ADAL" clId="{9F0736BA-48EC-43A7-B34A-62A6A6D45BF6}" dt="2020-10-28T01:42:54.126" v="1174" actId="1076"/>
          <ac:picMkLst>
            <pc:docMk/>
            <pc:sldMk cId="1104172415" sldId="299"/>
            <ac:picMk id="5" creationId="{8DDED8FA-4ACA-4733-BA6E-4B6909BEF335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6" creationId="{956AA707-46A4-4E56-9B57-16D5AE04D69A}"/>
          </ac:picMkLst>
        </pc:picChg>
        <pc:picChg chg="add mod">
          <ac:chgData name="임우창" userId="9a62f760-2f6e-4046-a551-4b43bd5261f8" providerId="ADAL" clId="{9F0736BA-48EC-43A7-B34A-62A6A6D45BF6}" dt="2020-10-28T01:40:39.676" v="997" actId="1076"/>
          <ac:picMkLst>
            <pc:docMk/>
            <pc:sldMk cId="1104172415" sldId="299"/>
            <ac:picMk id="7" creationId="{3A1A4DDF-B340-41AD-A4FE-D4192CCCEEEC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5:12.639" v="1279" actId="20577"/>
        <pc:sldMkLst>
          <pc:docMk/>
          <pc:sldMk cId="4287845986" sldId="300"/>
        </pc:sldMkLst>
        <pc:spChg chg="del">
          <ac:chgData name="임우창" userId="9a62f760-2f6e-4046-a551-4b43bd5261f8" providerId="ADAL" clId="{9F0736BA-48EC-43A7-B34A-62A6A6D45BF6}" dt="2020-10-28T01:43:16.640" v="1183" actId="478"/>
          <ac:spMkLst>
            <pc:docMk/>
            <pc:sldMk cId="4287845986" sldId="300"/>
            <ac:spMk id="13" creationId="{792154D6-D213-4CEB-BE26-FE1AC14BD2FC}"/>
          </ac:spMkLst>
        </pc:spChg>
        <pc:spChg chg="mod">
          <ac:chgData name="임우창" userId="9a62f760-2f6e-4046-a551-4b43bd5261f8" providerId="ADAL" clId="{9F0736BA-48EC-43A7-B34A-62A6A6D45BF6}" dt="2020-10-28T01:45:12.639" v="1279" actId="20577"/>
          <ac:spMkLst>
            <pc:docMk/>
            <pc:sldMk cId="4287845986" sldId="300"/>
            <ac:spMk id="20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1:43:59.082" v="1194" actId="1076"/>
          <ac:picMkLst>
            <pc:docMk/>
            <pc:sldMk cId="4287845986" sldId="300"/>
            <ac:picMk id="2" creationId="{061E0243-ADE7-434C-B562-8883052D85F7}"/>
          </ac:picMkLst>
        </pc:picChg>
        <pc:picChg chg="add mod">
          <ac:chgData name="임우창" userId="9a62f760-2f6e-4046-a551-4b43bd5261f8" providerId="ADAL" clId="{9F0736BA-48EC-43A7-B34A-62A6A6D45BF6}" dt="2020-10-28T01:44:39.507" v="1257" actId="1076"/>
          <ac:picMkLst>
            <pc:docMk/>
            <pc:sldMk cId="4287845986" sldId="300"/>
            <ac:picMk id="3" creationId="{FF9A9C1B-A100-4A30-ADCA-4F8D284B4891}"/>
          </ac:picMkLst>
        </pc:picChg>
        <pc:picChg chg="del">
          <ac:chgData name="임우창" userId="9a62f760-2f6e-4046-a551-4b43bd5261f8" providerId="ADAL" clId="{9F0736BA-48EC-43A7-B34A-62A6A6D45BF6}" dt="2020-10-28T01:43:15.730" v="1182" actId="478"/>
          <ac:picMkLst>
            <pc:docMk/>
            <pc:sldMk cId="4287845986" sldId="300"/>
            <ac:picMk id="4" creationId="{D52CD736-CC7B-4216-B012-9649E476E179}"/>
          </ac:picMkLst>
        </pc:picChg>
        <pc:picChg chg="del">
          <ac:chgData name="임우창" userId="9a62f760-2f6e-4046-a551-4b43bd5261f8" providerId="ADAL" clId="{9F0736BA-48EC-43A7-B34A-62A6A6D45BF6}" dt="2020-10-28T01:43:18.521" v="1184" actId="478"/>
          <ac:picMkLst>
            <pc:docMk/>
            <pc:sldMk cId="4287845986" sldId="300"/>
            <ac:picMk id="5" creationId="{33B6C865-D3F2-49FD-97C2-6068C7A77878}"/>
          </ac:picMkLst>
        </pc:picChg>
        <pc:picChg chg="del">
          <ac:chgData name="임우창" userId="9a62f760-2f6e-4046-a551-4b43bd5261f8" providerId="ADAL" clId="{9F0736BA-48EC-43A7-B34A-62A6A6D45BF6}" dt="2020-10-28T01:43:19.049" v="1185" actId="478"/>
          <ac:picMkLst>
            <pc:docMk/>
            <pc:sldMk cId="4287845986" sldId="300"/>
            <ac:picMk id="7" creationId="{B0E88029-C8C4-4EE5-A659-429DF0B0FD60}"/>
          </ac:picMkLst>
        </pc:picChg>
      </pc:sldChg>
      <pc:sldChg chg="new del">
        <pc:chgData name="임우창" userId="9a62f760-2f6e-4046-a551-4b43bd5261f8" providerId="ADAL" clId="{9F0736BA-48EC-43A7-B34A-62A6A6D45BF6}" dt="2020-10-27T04:53:51.839" v="140" actId="2696"/>
        <pc:sldMkLst>
          <pc:docMk/>
          <pc:sldMk cId="2238519815" sldId="301"/>
        </pc:sldMkLst>
      </pc:sldChg>
      <pc:sldChg chg="addSp delSp modSp add mod">
        <pc:chgData name="임우창" userId="9a62f760-2f6e-4046-a551-4b43bd5261f8" providerId="ADAL" clId="{9F0736BA-48EC-43A7-B34A-62A6A6D45BF6}" dt="2020-10-28T01:00:38.016" v="935" actId="20577"/>
        <pc:sldMkLst>
          <pc:docMk/>
          <pc:sldMk cId="3066439532" sldId="301"/>
        </pc:sldMkLst>
        <pc:spChg chg="del">
          <ac:chgData name="임우창" userId="9a62f760-2f6e-4046-a551-4b43bd5261f8" providerId="ADAL" clId="{9F0736BA-48EC-43A7-B34A-62A6A6D45BF6}" dt="2020-10-28T00:58:50.952" v="873" actId="478"/>
          <ac:spMkLst>
            <pc:docMk/>
            <pc:sldMk cId="3066439532" sldId="301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1:00:38.016" v="935" actId="20577"/>
          <ac:spMkLst>
            <pc:docMk/>
            <pc:sldMk cId="3066439532" sldId="301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59:11.369" v="875" actId="255"/>
          <ac:spMkLst>
            <pc:docMk/>
            <pc:sldMk cId="3066439532" sldId="301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58:47.489" v="870" actId="478"/>
          <ac:picMkLst>
            <pc:docMk/>
            <pc:sldMk cId="3066439532" sldId="301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58:50.337" v="872" actId="478"/>
          <ac:picMkLst>
            <pc:docMk/>
            <pc:sldMk cId="3066439532" sldId="301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1:00:13.908" v="896" actId="1076"/>
          <ac:picMkLst>
            <pc:docMk/>
            <pc:sldMk cId="3066439532" sldId="301"/>
            <ac:picMk id="4" creationId="{411D3EDF-CE49-44FA-B5FF-E73F8FE773BB}"/>
          </ac:picMkLst>
        </pc:picChg>
        <pc:picChg chg="del">
          <ac:chgData name="임우창" userId="9a62f760-2f6e-4046-a551-4b43bd5261f8" providerId="ADAL" clId="{9F0736BA-48EC-43A7-B34A-62A6A6D45BF6}" dt="2020-10-28T00:59:16.705" v="876" actId="478"/>
          <ac:picMkLst>
            <pc:docMk/>
            <pc:sldMk cId="3066439532" sldId="301"/>
            <ac:picMk id="13" creationId="{ADE6B759-B5E7-46F6-A95F-229EB49E6CC7}"/>
          </ac:picMkLst>
        </pc:picChg>
      </pc:sldChg>
    </pc:docChg>
  </pc:docChgLst>
  <pc:docChgLst>
    <pc:chgData name="임우창" userId="9a62f760-2f6e-4046-a551-4b43bd5261f8" providerId="ADAL" clId="{B77FDE04-627B-4E91-8271-769EEC3F1004}"/>
    <pc:docChg chg="modSld">
      <pc:chgData name="임우창" userId="9a62f760-2f6e-4046-a551-4b43bd5261f8" providerId="ADAL" clId="{B77FDE04-627B-4E91-8271-769EEC3F1004}" dt="2020-09-21T07:28:37.524" v="1" actId="1076"/>
      <pc:docMkLst>
        <pc:docMk/>
      </pc:docMkLst>
      <pc:sldChg chg="modSp">
        <pc:chgData name="임우창" userId="9a62f760-2f6e-4046-a551-4b43bd5261f8" providerId="ADAL" clId="{B77FDE04-627B-4E91-8271-769EEC3F1004}" dt="2020-09-21T07:28:37.524" v="1" actId="1076"/>
        <pc:sldMkLst>
          <pc:docMk/>
          <pc:sldMk cId="0" sldId="256"/>
        </pc:sldMkLst>
        <pc:spChg chg="mod">
          <ac:chgData name="임우창" userId="9a62f760-2f6e-4046-a551-4b43bd5261f8" providerId="ADAL" clId="{B77FDE04-627B-4E91-8271-769EEC3F1004}" dt="2020-09-21T07:28:37.524" v="1" actId="1076"/>
          <ac:spMkLst>
            <pc:docMk/>
            <pc:sldMk cId="0" sldId="256"/>
            <ac:spMk id="307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5714B289-F87F-44F2-9EE2-DD52781911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8433D29-5E2A-40C2-8469-A74AD2C5221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A89ECDA-A462-4AC3-BF67-6B4A21F50CDA}" type="datetimeFigureOut">
              <a:rPr lang="en-US"/>
              <a:pPr>
                <a:defRPr/>
              </a:pPr>
              <a:t>4/22/2025</a:t>
            </a:fld>
            <a:endParaRPr lang="en-US"/>
          </a:p>
        </p:txBody>
      </p:sp>
      <p:sp>
        <p:nvSpPr>
          <p:cNvPr id="4" name="슬라이드 이미지 개체 틀 3">
            <a:extLst>
              <a:ext uri="{FF2B5EF4-FFF2-40B4-BE49-F238E27FC236}">
                <a16:creationId xmlns:a16="http://schemas.microsoft.com/office/drawing/2014/main" id="{BB1A062F-89E5-46CF-A122-F13860C923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슬라이드 노트 개체 틀 4">
            <a:extLst>
              <a:ext uri="{FF2B5EF4-FFF2-40B4-BE49-F238E27FC236}">
                <a16:creationId xmlns:a16="http://schemas.microsoft.com/office/drawing/2014/main" id="{FC88A974-41D6-438D-8835-52A79F9311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/>
              <a:t>마스터 텍스트 스타일 편집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  <a:endParaRPr lang="en-US" noProof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0356AEB-175B-4988-A803-35F7DF3F96D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3EFBF7D-97A1-4EDE-8E41-7DFC118045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5BC57E2-1991-4ED7-B604-B53F809BC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20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55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25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01AA1-8A48-480C-86B8-F0F4F18A14EE}" type="datetimeFigureOut">
              <a:rPr lang="ko-KR" altLang="en-US"/>
              <a:pPr>
                <a:defRPr/>
              </a:pPr>
              <a:t>2025-04-22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939F5-AFB7-4AB5-B2DB-7BE6473A773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620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49C9E-14B4-4469-8B16-3EBB4393687A}" type="datetimeFigureOut">
              <a:rPr lang="ko-KR" altLang="en-US"/>
              <a:pPr>
                <a:defRPr/>
              </a:pPr>
              <a:t>2025-04-22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41A32-09EB-486B-99C3-3BE0F2B9B81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986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DFF1-7E37-4317-8892-C4769D884FC6}" type="datetimeFigureOut">
              <a:rPr lang="ko-KR" altLang="en-US"/>
              <a:pPr>
                <a:defRPr/>
              </a:pPr>
              <a:t>2025-04-22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4D02-B0C1-45D5-B995-E4312B230DB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440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87228-F53B-4EC7-9DEC-CE1C19E84704}" type="datetimeFigureOut">
              <a:rPr lang="ko-KR" altLang="en-US"/>
              <a:pPr>
                <a:defRPr/>
              </a:pPr>
              <a:t>2025-04-22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8B663-FDD2-4041-B334-FBFD19399B5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370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0D85D-1CFD-45BC-A7A5-2A02AFECA23E}" type="datetimeFigureOut">
              <a:rPr lang="ko-KR" altLang="en-US"/>
              <a:pPr>
                <a:defRPr/>
              </a:pPr>
              <a:t>2025-04-22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E26CF-5360-4D40-87B9-E293FAFAC3C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404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E2D70-E5FB-4E12-B8F8-C31654CA1F0B}" type="datetimeFigureOut">
              <a:rPr lang="ko-KR" altLang="en-US"/>
              <a:pPr>
                <a:defRPr/>
              </a:pPr>
              <a:t>2025-04-22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BA7FF-B1CC-49BD-9AA0-1113356FF53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955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376AD-D1A2-45DC-8001-CE2E564DA322}" type="datetimeFigureOut">
              <a:rPr lang="ko-KR" altLang="en-US"/>
              <a:pPr>
                <a:defRPr/>
              </a:pPr>
              <a:t>2025-04-22</a:t>
            </a:fld>
            <a:endParaRPr lang="ko-KR" altLang="en-US"/>
          </a:p>
        </p:txBody>
      </p:sp>
      <p:sp>
        <p:nvSpPr>
          <p:cNvPr id="8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83D71-16D9-4E26-936C-8F844789280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932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868B8-E793-4276-BA63-26BE4E44921C}" type="datetimeFigureOut">
              <a:rPr lang="ko-KR" altLang="en-US"/>
              <a:pPr>
                <a:defRPr/>
              </a:pPr>
              <a:t>2025-04-22</a:t>
            </a:fld>
            <a:endParaRPr lang="ko-KR" altLang="en-US"/>
          </a:p>
        </p:txBody>
      </p:sp>
      <p:sp>
        <p:nvSpPr>
          <p:cNvPr id="4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269F9-CD0C-41EE-AA6D-2E32A04D6FE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71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3F24A-7A10-4397-9C0A-6315F765D897}" type="datetimeFigureOut">
              <a:rPr lang="ko-KR" altLang="en-US"/>
              <a:pPr>
                <a:defRPr/>
              </a:pPr>
              <a:t>2025-04-22</a:t>
            </a:fld>
            <a:endParaRPr lang="ko-KR" altLang="en-US"/>
          </a:p>
        </p:txBody>
      </p:sp>
      <p:sp>
        <p:nvSpPr>
          <p:cNvPr id="3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614DB-E5EB-459C-8AEC-DF006740AFE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472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73383-BADD-4560-9683-A02F3F9429BD}" type="datetimeFigureOut">
              <a:rPr lang="ko-KR" altLang="en-US"/>
              <a:pPr>
                <a:defRPr/>
              </a:pPr>
              <a:t>2025-04-22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20E74-6893-41C6-B763-F9D1763063D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897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1D596-4C46-44C7-838F-C54FCE31D23C}" type="datetimeFigureOut">
              <a:rPr lang="ko-KR" altLang="en-US"/>
              <a:pPr>
                <a:defRPr/>
              </a:pPr>
              <a:t>2025-04-22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A94B4-F6D4-40C5-B64F-B8E5CB642FD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685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23B2C50-C1D5-4A55-A041-1C1F33134B8C}" type="datetimeFigureOut">
              <a:rPr lang="ko-KR" altLang="en-US"/>
              <a:pPr>
                <a:defRPr/>
              </a:pPr>
              <a:t>2025-04-22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1200">
                <a:solidFill>
                  <a:srgbClr val="898989"/>
                </a:solidFill>
                <a:ea typeface="맑은 고딕" panose="020B0503020000020004" pitchFamily="50" charset="-127"/>
              </a:defRPr>
            </a:lvl1pPr>
          </a:lstStyle>
          <a:p>
            <a:pPr>
              <a:defRPr/>
            </a:pPr>
            <a:fld id="{63FA27EB-5D7B-43FA-934A-6F677FA4F7E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47625" y="272827"/>
            <a:ext cx="909637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100" b="1" dirty="0"/>
              <a:t>Quantitative Analysis of Roles of Direct and Indirect Pathways for Action Selection in The Basal Ganglia</a:t>
            </a:r>
          </a:p>
        </p:txBody>
      </p:sp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4140200" y="1064915"/>
            <a:ext cx="4892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S.-Y. Kim and W. Lim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Institute for Computational Neuroscience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Daegu National University of Education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endParaRPr lang="en-US" altLang="en-US" sz="1800">
              <a:ea typeface="굴림" panose="020B0600000101010101" pitchFamily="50" charset="-127"/>
            </a:endParaRPr>
          </a:p>
        </p:txBody>
      </p:sp>
      <p:sp>
        <p:nvSpPr>
          <p:cNvPr id="3077" name="TextBox 15"/>
          <p:cNvSpPr txBox="1">
            <a:spLocks noChangeArrowheads="1"/>
          </p:cNvSpPr>
          <p:nvPr/>
        </p:nvSpPr>
        <p:spPr bwMode="auto">
          <a:xfrm>
            <a:off x="35495" y="2165375"/>
            <a:ext cx="8948737" cy="4887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</a:t>
            </a:r>
            <a:r>
              <a:rPr kumimoji="0" lang="en-US" altLang="ko-KR" sz="1800" b="1" dirty="0">
                <a:ea typeface="굴림" panose="020B0600000101010101" pitchFamily="50" charset="-127"/>
                <a:sym typeface="Symbol"/>
              </a:rPr>
              <a:t>Basal Ganglia (BG)</a:t>
            </a:r>
            <a:endParaRPr kumimoji="0" lang="en-US" altLang="ko-KR" sz="18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r>
              <a:rPr kumimoji="0" lang="en-US" altLang="ko-KR" sz="1600" b="1" dirty="0">
                <a:ea typeface="굴림" panose="020B0600000101010101" pitchFamily="50" charset="-127"/>
                <a:sym typeface="Symbol" panose="05050102010706020507" pitchFamily="18" charset="2"/>
              </a:rPr>
              <a:t>   </a:t>
            </a:r>
            <a:r>
              <a:rPr lang="en-US" sz="1600" b="1" dirty="0"/>
              <a:t> </a:t>
            </a:r>
            <a:r>
              <a:rPr lang="en-US" sz="1600" dirty="0"/>
              <a:t>A group of subcortical deep-lying nuclei (“dark basement” of the brain)</a:t>
            </a:r>
          </a:p>
          <a:p>
            <a:pPr>
              <a:buNone/>
            </a:pPr>
            <a:r>
              <a:rPr lang="en-US" sz="1600" dirty="0"/>
              <a:t>    </a:t>
            </a:r>
            <a:r>
              <a:rPr lang="en-US" sz="1600" b="1" dirty="0"/>
              <a:t>-</a:t>
            </a:r>
            <a:r>
              <a:rPr lang="en-US" sz="1600" dirty="0"/>
              <a:t> </a:t>
            </a:r>
            <a:r>
              <a:rPr lang="en-US" sz="1600" b="1" dirty="0"/>
              <a:t>A variety of functions for motor and cognition </a:t>
            </a:r>
          </a:p>
          <a:p>
            <a:pPr>
              <a:buNone/>
            </a:pPr>
            <a:r>
              <a:rPr lang="en-US" sz="1600" dirty="0"/>
              <a:t>      Control of voluntary movement and important roles in cognitive processes </a:t>
            </a:r>
          </a:p>
          <a:p>
            <a:pPr>
              <a:buNone/>
            </a:pPr>
            <a:r>
              <a:rPr lang="en-US" sz="1600" dirty="0"/>
              <a:t>      (e.g., action selection, motor planning)</a:t>
            </a:r>
          </a:p>
          <a:p>
            <a:pPr>
              <a:buNone/>
            </a:pPr>
            <a:endParaRPr lang="en-US" sz="1000" dirty="0"/>
          </a:p>
          <a:p>
            <a:pPr>
              <a:buNone/>
            </a:pPr>
            <a:r>
              <a:rPr kumimoji="0" lang="en-US" altLang="ko-KR" sz="1600" b="1" dirty="0">
                <a:ea typeface="굴림" panose="020B0600000101010101" pitchFamily="50" charset="-127"/>
                <a:sym typeface="Symbol" panose="05050102010706020507" pitchFamily="18" charset="2"/>
              </a:rPr>
              <a:t> 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Action Selection</a:t>
            </a:r>
          </a:p>
          <a:p>
            <a:pPr>
              <a:buNone/>
            </a:pPr>
            <a:r>
              <a:rPr lang="en-US" sz="1600" dirty="0"/>
              <a:t>    - Laterally interconnected </a:t>
            </a:r>
            <a:r>
              <a:rPr lang="en-US" sz="1600" dirty="0" err="1"/>
              <a:t>multichannels</a:t>
            </a:r>
            <a:r>
              <a:rPr lang="en-US" sz="1600" dirty="0"/>
              <a:t> in BG: Each channel represents an action</a:t>
            </a:r>
          </a:p>
          <a:p>
            <a:pPr>
              <a:buNone/>
            </a:pPr>
            <a:r>
              <a:rPr lang="en-US" sz="1600" dirty="0"/>
              <a:t>    - Single channel has </a:t>
            </a:r>
            <a:r>
              <a:rPr lang="en-US" sz="1600" b="1" dirty="0"/>
              <a:t>direct pathway</a:t>
            </a:r>
            <a:r>
              <a:rPr lang="en-US" sz="1600" dirty="0"/>
              <a:t> </a:t>
            </a:r>
            <a:r>
              <a:rPr lang="en-US" sz="1600" b="1" dirty="0"/>
              <a:t>(DP)</a:t>
            </a:r>
            <a:r>
              <a:rPr lang="en-US" sz="1600" dirty="0"/>
              <a:t> resulting in a desired action selection </a:t>
            </a:r>
          </a:p>
          <a:p>
            <a:pPr>
              <a:buNone/>
            </a:pPr>
            <a:r>
              <a:rPr lang="en-US" sz="1600" dirty="0"/>
              <a:t>      (“Go” behavior) and </a:t>
            </a:r>
            <a:r>
              <a:rPr lang="en-US" sz="1600" b="1" dirty="0"/>
              <a:t>indirect pathway</a:t>
            </a:r>
            <a:r>
              <a:rPr lang="en-US" sz="1600" dirty="0"/>
              <a:t> </a:t>
            </a:r>
            <a:r>
              <a:rPr lang="en-US" sz="1600" b="1" dirty="0"/>
              <a:t>(IP)</a:t>
            </a:r>
            <a:r>
              <a:rPr lang="en-US" sz="1600" dirty="0"/>
              <a:t> suppressing the desired action selection </a:t>
            </a:r>
          </a:p>
          <a:p>
            <a:pPr>
              <a:buNone/>
            </a:pPr>
            <a:r>
              <a:rPr lang="en-US" sz="1600" dirty="0"/>
              <a:t>      (“No-Go” behavior)</a:t>
            </a:r>
          </a:p>
          <a:p>
            <a:pPr>
              <a:buNone/>
            </a:pPr>
            <a:r>
              <a:rPr lang="en-US" sz="1600" dirty="0"/>
              <a:t>    - There are two kinds of indirect pathways, </a:t>
            </a:r>
            <a:r>
              <a:rPr lang="en-US" sz="1600" b="1" dirty="0"/>
              <a:t>intra-channel and inter-channel IPs</a:t>
            </a:r>
            <a:endParaRPr kumimoji="0" lang="en-US" altLang="ko-KR" sz="10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latinLnBrk="0">
              <a:spcBef>
                <a:spcPct val="0"/>
              </a:spcBef>
              <a:buNone/>
            </a:pPr>
            <a:endParaRPr kumimoji="0" lang="en-US" altLang="ko-KR" sz="10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600" b="1" dirty="0">
                <a:ea typeface="굴림" panose="020B0600000101010101" pitchFamily="50" charset="-127"/>
                <a:sym typeface="Symbol" panose="05050102010706020507" pitchFamily="18" charset="2"/>
              </a:rPr>
              <a:t>  Purpose of Our Study</a:t>
            </a: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    Quantitative analysis of roles</a:t>
            </a:r>
            <a:r>
              <a:rPr kumimoji="0" lang="ko-KR" altLang="en-US" sz="1800" dirty="0">
                <a:ea typeface="굴림" panose="020B0600000101010101" pitchFamily="50" charset="-127"/>
                <a:sym typeface="Symbol" panose="05050102010706020507" pitchFamily="18" charset="2"/>
              </a:rPr>
              <a:t> </a:t>
            </a: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of</a:t>
            </a:r>
            <a:r>
              <a:rPr kumimoji="0" lang="ko-KR" altLang="en-US" sz="1800" dirty="0">
                <a:ea typeface="굴림" panose="020B0600000101010101" pitchFamily="50" charset="-127"/>
                <a:sym typeface="Symbol" panose="05050102010706020507" pitchFamily="18" charset="2"/>
              </a:rPr>
              <a:t> </a:t>
            </a: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direct</a:t>
            </a:r>
            <a:r>
              <a:rPr kumimoji="0" lang="ko-KR" altLang="en-US" sz="1800" dirty="0">
                <a:ea typeface="굴림" panose="020B0600000101010101" pitchFamily="50" charset="-127"/>
                <a:sym typeface="Symbol" panose="05050102010706020507" pitchFamily="18" charset="2"/>
              </a:rPr>
              <a:t> </a:t>
            </a: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and</a:t>
            </a:r>
            <a:r>
              <a:rPr kumimoji="0" lang="ko-KR" altLang="en-US" sz="1800" dirty="0">
                <a:ea typeface="굴림" panose="020B0600000101010101" pitchFamily="50" charset="-127"/>
                <a:sym typeface="Symbol" panose="05050102010706020507" pitchFamily="18" charset="2"/>
              </a:rPr>
              <a:t> </a:t>
            </a: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indirect</a:t>
            </a:r>
            <a:r>
              <a:rPr kumimoji="0" lang="ko-KR" altLang="en-US" sz="1800" dirty="0">
                <a:ea typeface="굴림" panose="020B0600000101010101" pitchFamily="50" charset="-127"/>
                <a:sym typeface="Symbol" panose="05050102010706020507" pitchFamily="18" charset="2"/>
              </a:rPr>
              <a:t> </a:t>
            </a: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pathways</a:t>
            </a:r>
            <a:r>
              <a:rPr kumimoji="0" lang="ko-KR" altLang="en-US" sz="1800" dirty="0">
                <a:ea typeface="굴림" panose="020B0600000101010101" pitchFamily="50" charset="-127"/>
                <a:sym typeface="Symbol" panose="05050102010706020507" pitchFamily="18" charset="2"/>
              </a:rPr>
              <a:t> </a:t>
            </a: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for</a:t>
            </a:r>
            <a:r>
              <a:rPr kumimoji="0" lang="ko-KR" altLang="en-US" sz="1800" dirty="0">
                <a:ea typeface="굴림" panose="020B0600000101010101" pitchFamily="50" charset="-127"/>
                <a:sym typeface="Symbol" panose="05050102010706020507" pitchFamily="18" charset="2"/>
              </a:rPr>
              <a:t> </a:t>
            </a: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action</a:t>
            </a:r>
            <a:r>
              <a:rPr kumimoji="0" lang="ko-KR" altLang="en-US" sz="1800" dirty="0">
                <a:ea typeface="굴림" panose="020B0600000101010101" pitchFamily="50" charset="-127"/>
                <a:sym typeface="Symbol" panose="05050102010706020507" pitchFamily="18" charset="2"/>
              </a:rPr>
              <a:t> </a:t>
            </a: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selection </a:t>
            </a: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    in the spiking neural networks of basal ganglia</a:t>
            </a:r>
          </a:p>
          <a:p>
            <a:pPr>
              <a:buNone/>
            </a:pPr>
            <a:endParaRPr kumimoji="0" lang="en-US" altLang="ko-KR" sz="1600" dirty="0">
              <a:ea typeface="굴림" panose="020B0600000101010101" pitchFamily="50" charset="-127"/>
              <a:sym typeface="Symbol" panose="05050102010706020507" pitchFamily="18" charset="2"/>
            </a:endParaRPr>
          </a:p>
        </p:txBody>
      </p:sp>
      <p:sp>
        <p:nvSpPr>
          <p:cNvPr id="3078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1</a:t>
            </a:r>
            <a:endParaRPr lang="ko-KR" altLang="en-US" sz="1400">
              <a:ea typeface="굴림" panose="020B0600000101010101" pitchFamily="50" charset="-127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604562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Spiking Neural Networks (SNNs) of The BG</a:t>
            </a:r>
          </a:p>
        </p:txBody>
      </p:sp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2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9A992317-EB9F-4B3E-B93C-2C16D2C9943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5496" y="692696"/>
            <a:ext cx="907300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1600" b="1" dirty="0">
                <a:sym typeface="Symbol" panose="05050102010706020507" pitchFamily="18" charset="2"/>
              </a:rPr>
              <a:t>BG</a:t>
            </a:r>
            <a:r>
              <a:rPr kumimoji="0" lang="en-US" sz="1600" dirty="0">
                <a:sym typeface="Symbol" panose="05050102010706020507" pitchFamily="18" charset="2"/>
              </a:rPr>
              <a:t>: a collection of subcortical nuclei</a:t>
            </a:r>
          </a:p>
          <a:p>
            <a:r>
              <a:rPr kumimoji="0" lang="en-US" sz="1600" dirty="0">
                <a:solidFill>
                  <a:srgbClr val="00B050"/>
                </a:solidFill>
                <a:sym typeface="Symbol" panose="05050102010706020507" pitchFamily="18" charset="2"/>
              </a:rPr>
              <a:t>[DA (dopamine) modulated: green color]</a:t>
            </a:r>
          </a:p>
          <a:p>
            <a:endParaRPr kumimoji="0" lang="en-US" sz="800" b="1" dirty="0">
              <a:sym typeface="Symbol" panose="05050102010706020507" pitchFamily="18" charset="2"/>
            </a:endParaRPr>
          </a:p>
          <a:p>
            <a:r>
              <a:rPr kumimoji="0" lang="en-US" altLang="ko-KR" sz="1600" b="1" dirty="0">
                <a:sym typeface="Symbol" panose="05050102010706020507" pitchFamily="18" charset="2"/>
              </a:rPr>
              <a:t> SNN with A Single Channel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- </a:t>
            </a:r>
            <a:r>
              <a:rPr kumimoji="0" lang="en-US" altLang="ko-KR" sz="1600" b="1" dirty="0">
                <a:sym typeface="Symbol" panose="05050102010706020507" pitchFamily="18" charset="2"/>
              </a:rPr>
              <a:t>Input Nuclei: </a:t>
            </a:r>
            <a:r>
              <a:rPr kumimoji="0" lang="en-US" sz="1600" b="1" dirty="0">
                <a:sym typeface="Symbol" panose="05050102010706020507" pitchFamily="18" charset="2"/>
              </a:rPr>
              <a:t>Striatum</a:t>
            </a:r>
            <a:r>
              <a:rPr kumimoji="0" lang="en-US" sz="1600" dirty="0">
                <a:sym typeface="Symbol" panose="05050102010706020507" pitchFamily="18" charset="2"/>
              </a:rPr>
              <a:t> (principal input to the BG)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   spiny projection neurons (</a:t>
            </a:r>
            <a:r>
              <a:rPr kumimoji="0" lang="en-US" sz="1600" b="1" dirty="0">
                <a:sym typeface="Symbol" panose="05050102010706020507" pitchFamily="18" charset="2"/>
              </a:rPr>
              <a:t>SPN</a:t>
            </a:r>
            <a:r>
              <a:rPr kumimoji="0" lang="en-US" sz="1600" dirty="0">
                <a:sym typeface="Symbol" panose="05050102010706020507" pitchFamily="18" charset="2"/>
              </a:rPr>
              <a:t>s) with D1/D2 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   receptors for the DA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   </a:t>
            </a:r>
            <a:r>
              <a:rPr kumimoji="0" lang="en-US" sz="1600" b="1" dirty="0">
                <a:sym typeface="Symbol" panose="05050102010706020507" pitchFamily="18" charset="2"/>
              </a:rPr>
              <a:t>STN</a:t>
            </a:r>
            <a:r>
              <a:rPr kumimoji="0" lang="en-US" sz="1600" dirty="0">
                <a:sym typeface="Symbol" panose="05050102010706020507" pitchFamily="18" charset="2"/>
              </a:rPr>
              <a:t> (</a:t>
            </a:r>
            <a:r>
              <a:rPr lang="en-US" sz="1600" dirty="0"/>
              <a:t>subthalamic nucleus): </a:t>
            </a:r>
            <a:r>
              <a:rPr kumimoji="0" lang="en-US" sz="1600" dirty="0">
                <a:sym typeface="Symbol" panose="05050102010706020507" pitchFamily="18" charset="2"/>
              </a:rPr>
              <a:t>only excitatory 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                                       nucleus in the BG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- </a:t>
            </a:r>
            <a:r>
              <a:rPr kumimoji="0" lang="en-US" altLang="ko-KR" sz="1600" b="1" dirty="0">
                <a:sym typeface="Symbol" panose="05050102010706020507" pitchFamily="18" charset="2"/>
              </a:rPr>
              <a:t>Output Nuclei: </a:t>
            </a:r>
            <a:r>
              <a:rPr kumimoji="0" lang="en-US" sz="1600" b="1" dirty="0" err="1">
                <a:sym typeface="Symbol" panose="05050102010706020507" pitchFamily="18" charset="2"/>
              </a:rPr>
              <a:t>SNr</a:t>
            </a:r>
            <a:r>
              <a:rPr kumimoji="0" lang="en-US" sz="1600" dirty="0">
                <a:sym typeface="Symbol" panose="05050102010706020507" pitchFamily="18" charset="2"/>
              </a:rPr>
              <a:t> (</a:t>
            </a:r>
            <a:r>
              <a:rPr lang="en-US" sz="1600" dirty="0"/>
              <a:t>substantia nigra pars reticulate)</a:t>
            </a:r>
          </a:p>
          <a:p>
            <a:r>
              <a:rPr lang="en-US" sz="1200" dirty="0"/>
              <a:t> </a:t>
            </a:r>
            <a:r>
              <a:rPr kumimoji="0" lang="en-US" altLang="ko-KR" sz="1600" b="1" dirty="0">
                <a:sym typeface="Symbol" panose="05050102010706020507" pitchFamily="18" charset="2"/>
              </a:rPr>
              <a:t> </a:t>
            </a:r>
            <a:r>
              <a:rPr kumimoji="0" lang="en-US" altLang="ko-KR" sz="1600" dirty="0">
                <a:sym typeface="Symbol" panose="05050102010706020507" pitchFamily="18" charset="2"/>
              </a:rPr>
              <a:t>- </a:t>
            </a:r>
            <a:r>
              <a:rPr kumimoji="0" lang="en-US" altLang="ko-KR" sz="1600" b="1" dirty="0">
                <a:sym typeface="Symbol" panose="05050102010706020507" pitchFamily="18" charset="2"/>
              </a:rPr>
              <a:t>Intermediate Control Nucleus: GP</a:t>
            </a:r>
            <a:r>
              <a:rPr kumimoji="0" lang="en-US" altLang="ko-KR" sz="1600" dirty="0">
                <a:sym typeface="Symbol" panose="05050102010706020507" pitchFamily="18" charset="2"/>
              </a:rPr>
              <a:t> </a:t>
            </a:r>
            <a:r>
              <a:rPr lang="en-US" sz="1600" dirty="0"/>
              <a:t>(globus pallidus external segment)</a:t>
            </a:r>
          </a:p>
          <a:p>
            <a:endParaRPr lang="en-US" sz="800" dirty="0"/>
          </a:p>
          <a:p>
            <a:r>
              <a:rPr kumimoji="0" lang="en-US" altLang="ko-KR" sz="1600" b="1" dirty="0">
                <a:sym typeface="Symbol" panose="05050102010706020507" pitchFamily="18" charset="2"/>
              </a:rPr>
              <a:t> SNN with 3 Competing Channels: </a:t>
            </a:r>
          </a:p>
          <a:p>
            <a:r>
              <a:rPr kumimoji="0" lang="en-US" altLang="ko-KR" sz="1600" dirty="0">
                <a:sym typeface="Symbol" panose="05050102010706020507" pitchFamily="18" charset="2"/>
              </a:rPr>
              <a:t>  - Each channel represents an action </a:t>
            </a:r>
          </a:p>
          <a:p>
            <a:r>
              <a:rPr kumimoji="0" lang="en-US" altLang="ko-KR" sz="1600" dirty="0">
                <a:sym typeface="Symbol" panose="05050102010706020507" pitchFamily="18" charset="2"/>
              </a:rPr>
              <a:t>  - Inter-channel connections are made via widespread </a:t>
            </a:r>
          </a:p>
          <a:p>
            <a:r>
              <a:rPr kumimoji="0" lang="en-US" altLang="ko-KR" sz="1600" dirty="0">
                <a:sym typeface="Symbol" panose="05050102010706020507" pitchFamily="18" charset="2"/>
              </a:rPr>
              <a:t>    diffusive excitation from the STN in a channel to </a:t>
            </a:r>
          </a:p>
          <a:p>
            <a:r>
              <a:rPr kumimoji="0" lang="en-US" altLang="ko-KR" sz="1600" dirty="0">
                <a:sym typeface="Symbol" panose="05050102010706020507" pitchFamily="18" charset="2"/>
              </a:rPr>
              <a:t>    the target nuclei, </a:t>
            </a:r>
            <a:r>
              <a:rPr kumimoji="0" lang="en-US" altLang="ko-KR" sz="1600" dirty="0" err="1">
                <a:sym typeface="Symbol" panose="05050102010706020507" pitchFamily="18" charset="2"/>
              </a:rPr>
              <a:t>SNr</a:t>
            </a:r>
            <a:r>
              <a:rPr kumimoji="0" lang="en-US" altLang="ko-KR" sz="1600" dirty="0">
                <a:sym typeface="Symbol" panose="05050102010706020507" pitchFamily="18" charset="2"/>
              </a:rPr>
              <a:t> and GP</a:t>
            </a:r>
          </a:p>
          <a:p>
            <a:endParaRPr lang="en-US" sz="800" dirty="0"/>
          </a:p>
          <a:p>
            <a:r>
              <a:rPr kumimoji="0" lang="en-US" altLang="ko-KR" sz="1600" b="1" dirty="0">
                <a:sym typeface="Symbol" panose="05050102010706020507" pitchFamily="18" charset="2"/>
              </a:rPr>
              <a:t> Intra-channel Synaptic Connections                 Inter-channel Synaptic Connections</a:t>
            </a:r>
          </a:p>
          <a:p>
            <a:r>
              <a:rPr kumimoji="0" lang="en-US" altLang="ko-KR" sz="1600" dirty="0">
                <a:sym typeface="Symbol" panose="05050102010706020507" pitchFamily="18" charset="2"/>
              </a:rPr>
              <a:t>  - From STN to </a:t>
            </a:r>
            <a:r>
              <a:rPr kumimoji="0" lang="en-US" altLang="ko-KR" sz="1600" dirty="0" err="1">
                <a:sym typeface="Symbol" panose="05050102010706020507" pitchFamily="18" charset="2"/>
              </a:rPr>
              <a:t>SNr</a:t>
            </a:r>
            <a:r>
              <a:rPr kumimoji="0" lang="en-US" altLang="ko-KR" sz="1600" dirty="0">
                <a:sym typeface="Symbol" panose="05050102010706020507" pitchFamily="18" charset="2"/>
              </a:rPr>
              <a:t> neurons and GP                    - From STNs in the two </a:t>
            </a:r>
          </a:p>
          <a:p>
            <a:r>
              <a:rPr kumimoji="0" lang="en-US" altLang="ko-KR" sz="1600" dirty="0">
                <a:sym typeface="Symbol" panose="05050102010706020507" pitchFamily="18" charset="2"/>
              </a:rPr>
              <a:t>    neighboring </a:t>
            </a:r>
            <a:r>
              <a:rPr lang="en-US" sz="1600" dirty="0"/>
              <a:t>in the same self-channel                  channels to </a:t>
            </a:r>
            <a:r>
              <a:rPr lang="en-US" sz="1600" dirty="0" err="1"/>
              <a:t>SNr</a:t>
            </a:r>
            <a:r>
              <a:rPr lang="en-US" sz="1600" dirty="0"/>
              <a:t> neurons and GP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7E64A503-745B-DA6E-09FE-5F6E356BBA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9522" y="732995"/>
            <a:ext cx="3508982" cy="2335965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4FFD76F7-F1A7-3D33-F8D4-043A3B89E1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7256" y="5509632"/>
            <a:ext cx="2401135" cy="1310619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3074AEDC-891B-98E5-3695-403B282FBC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90094" y="5469613"/>
            <a:ext cx="2341105" cy="1350638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56FD53B4-7DB1-D5BC-8640-C42382F12D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68429" y="3416167"/>
            <a:ext cx="3033098" cy="1104194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62FFD49-0DD7-314F-A81A-258E2C053B5B}"/>
                  </a:ext>
                </a:extLst>
              </p:cNvPr>
              <p:cNvSpPr txBox="1"/>
              <p:nvPr/>
            </p:nvSpPr>
            <p:spPr>
              <a:xfrm>
                <a:off x="35496" y="805929"/>
                <a:ext cx="8790716" cy="53624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</a:t>
                </a:r>
                <a:r>
                  <a:rPr kumimoji="0" lang="en-US" sz="1600" b="1" dirty="0">
                    <a:sym typeface="Symbol" panose="05050102010706020507" pitchFamily="18" charset="2"/>
                  </a:rPr>
                  <a:t>Tonic Cortical Input</a:t>
                </a: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- Time interval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0" lang="en-US" sz="1600" dirty="0">
                    <a:sym typeface="Symbol" panose="05050102010706020507" pitchFamily="18" charset="2"/>
                  </a:rPr>
                  <a:t>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en-US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𝑓</m:t>
                        </m:r>
                      </m:e>
                      <m:sub>
                        <m:r>
                          <a:rPr kumimoji="0" lang="en-US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𝐶𝑡𝑥</m:t>
                        </m:r>
                      </m:sub>
                      <m:sup>
                        <m:r>
                          <a:rPr kumimoji="0" lang="en-US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𝐶h</m:t>
                        </m:r>
                        <m:r>
                          <a:rPr kumimoji="0" lang="en-US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bSup>
                    <m:r>
                      <a:rPr kumimoji="0" lang="en-US" sz="16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=3</m:t>
                    </m:r>
                    <m:r>
                      <m:rPr>
                        <m:sty m:val="p"/>
                      </m:rPr>
                      <a:rPr kumimoji="0" lang="en-US" sz="16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Hz</m:t>
                    </m:r>
                  </m:oMath>
                </a14:m>
                <a:r>
                  <a:rPr kumimoji="0" lang="en-US" sz="1600" dirty="0">
                    <a:sym typeface="Symbol" panose="05050102010706020507" pitchFamily="18" charset="2"/>
                  </a:rPr>
                  <a:t> for all 3 channels</a:t>
                </a: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- 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Time interval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sz="1600" dirty="0">
                    <a:sym typeface="Symbol" panose="05050102010706020507" pitchFamily="18" charset="2"/>
                  </a:rPr>
                  <a:t>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𝑓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𝐶𝑡𝑥</m:t>
                        </m:r>
                      </m:sub>
                      <m:sup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bSup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kumimoji="0" lang="en-US" altLang="ko-KR" sz="16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15</m:t>
                    </m:r>
                    <m:r>
                      <m:rPr>
                        <m:sty m:val="p"/>
                      </m:rPr>
                      <a:rPr kumimoji="0" lang="en-US" altLang="ko-KR" sz="160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Hz</m:t>
                    </m:r>
                  </m:oMath>
                </a14:m>
                <a:r>
                  <a:rPr kumimoji="0" lang="en-US" sz="1600" dirty="0">
                    <a:sym typeface="Symbol" panose="05050102010706020507" pitchFamily="18" charset="2"/>
                  </a:rPr>
                  <a:t>, while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𝑓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𝐶𝑡𝑥</m:t>
                        </m:r>
                      </m:sub>
                      <m:sup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𝐶h</m:t>
                        </m:r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bSup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=3</m:t>
                    </m:r>
                    <m:r>
                      <m:rPr>
                        <m:sty m:val="p"/>
                      </m:rPr>
                      <a:rPr kumimoji="0" lang="en-US" altLang="ko-KR" sz="160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Hz</m:t>
                    </m:r>
                  </m:oMath>
                </a14:m>
                <a:r>
                  <a:rPr kumimoji="0" lang="en-US" sz="1600" dirty="0">
                    <a:sym typeface="Symbol" panose="05050102010706020507" pitchFamily="18" charset="2"/>
                  </a:rPr>
                  <a:t> for </a:t>
                </a: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                   2 &amp; 3 channels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Time interval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𝑓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𝐶𝑡𝑥</m:t>
                        </m:r>
                      </m:sub>
                      <m:sup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bSup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kumimoji="0" lang="en-US" altLang="ko-KR" sz="16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15</m:t>
                    </m:r>
                    <m:r>
                      <m:rPr>
                        <m:sty m:val="p"/>
                      </m:rPr>
                      <a:rPr kumimoji="0" lang="en-US" altLang="ko-KR" sz="160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Hz</m:t>
                    </m:r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𝑓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𝐶𝑡𝑥</m:t>
                        </m:r>
                      </m:sub>
                      <m:sup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bSup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kumimoji="0" lang="en-US" altLang="ko-KR" sz="16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23</m:t>
                    </m:r>
                    <m:r>
                      <m:rPr>
                        <m:sty m:val="p"/>
                      </m:rPr>
                      <a:rPr kumimoji="0" lang="en-US" altLang="ko-KR" sz="160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Hz</m:t>
                    </m:r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, &amp;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𝑓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𝐶𝑡𝑥</m:t>
                        </m:r>
                      </m:sub>
                      <m:sup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bSup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=3</m:t>
                    </m:r>
                    <m:r>
                      <m:rPr>
                        <m:sty m:val="p"/>
                      </m:rPr>
                      <a:rPr kumimoji="0" lang="en-US" altLang="ko-KR" sz="160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Hz</m:t>
                    </m:r>
                  </m:oMath>
                </a14:m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1600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</a:t>
                </a:r>
                <a:r>
                  <a:rPr kumimoji="0" lang="en-US" altLang="ko-KR" sz="1600" b="1" dirty="0">
                    <a:sym typeface="Symbol" panose="05050102010706020507" pitchFamily="18" charset="2"/>
                  </a:rPr>
                  <a:t> Population Firing Behaviors of </a:t>
                </a:r>
                <a:r>
                  <a:rPr kumimoji="0" lang="en-US" altLang="ko-KR" sz="1600" b="1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600" b="1" dirty="0">
                    <a:sym typeface="Symbol" panose="05050102010706020507" pitchFamily="18" charset="2"/>
                  </a:rPr>
                  <a:t> Neurons in 3 Channels</a:t>
                </a: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- Channel 1: Rapid drop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sz="1600" dirty="0">
                    <a:sym typeface="Symbol" panose="05050102010706020507" pitchFamily="18" charset="2"/>
                  </a:rPr>
                  <a:t> due to inter-channel IP effect</a:t>
                </a: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- Channel 2: Rapid drop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endParaRPr kumimoji="0" lang="en-US" sz="1600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- Channel 3: Increase slowly due to inter-channel IP effect </a:t>
                </a: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             from channel 1 &amp; 2.</a:t>
                </a:r>
              </a:p>
              <a:p>
                <a:endParaRPr kumimoji="0" lang="en-US" sz="1000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</a:t>
                </a:r>
                <a:r>
                  <a:rPr kumimoji="0" lang="en-US" altLang="ko-KR" sz="1600" b="1" dirty="0">
                    <a:sym typeface="Symbol" panose="05050102010706020507" pitchFamily="18" charset="2"/>
                  </a:rPr>
                  <a:t> Individual Firing Behaviors of </a:t>
                </a:r>
                <a:r>
                  <a:rPr kumimoji="0" lang="en-US" altLang="ko-KR" sz="1600" b="1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600" b="1" dirty="0">
                    <a:sym typeface="Symbol" panose="05050102010706020507" pitchFamily="18" charset="2"/>
                  </a:rPr>
                  <a:t> Neurons in 3 Channels and Action Selection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Time interval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: Strong firing activity of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neurons for all 3 channels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                     No action selection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Time interval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: Decrease in firing activity of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neurons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                    in the 1st channel  Action Selection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Time interval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: Decrease in firing activity of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neurons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                    in the 2nd channel &amp; Little increase in that in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                    the 1st channel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                     Action Switching from channel 1 to channel 2</a:t>
                </a:r>
                <a:endParaRPr lang="en-US" sz="16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62FFD49-0DD7-314F-A81A-258E2C053B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805929"/>
                <a:ext cx="8790716" cy="5362430"/>
              </a:xfrm>
              <a:prstGeom prst="rect">
                <a:avLst/>
              </a:prstGeom>
              <a:blipFill>
                <a:blip r:embed="rId2"/>
                <a:stretch>
                  <a:fillRect l="-416" t="-341" b="-455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736361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Population and Individual Behaviors of </a:t>
            </a:r>
            <a:r>
              <a:rPr kumimoji="0" lang="en-US" altLang="ko-KR" sz="2200" b="1" dirty="0" err="1">
                <a:solidFill>
                  <a:schemeClr val="tx1"/>
                </a:solidFill>
              </a:rPr>
              <a:t>SNr</a:t>
            </a:r>
            <a:r>
              <a:rPr kumimoji="0" lang="en-US" altLang="ko-KR" sz="2200" b="1" dirty="0">
                <a:solidFill>
                  <a:schemeClr val="tx1"/>
                </a:solidFill>
              </a:rPr>
              <a:t> Neurons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3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그림 4">
            <a:extLst>
              <a:ext uri="{FF2B5EF4-FFF2-40B4-BE49-F238E27FC236}">
                <a16:creationId xmlns:a16="http://schemas.microsoft.com/office/drawing/2014/main" id="{427A47B7-3EF5-205E-C269-0D5B8D2650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4208" y="837526"/>
            <a:ext cx="2621514" cy="2787854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FFC91CB4-BFA4-1A42-CE73-4C2B71AB8D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1255" y="4365104"/>
            <a:ext cx="2313945" cy="2073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878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28987B0-1EB0-BC09-DA80-B409DA146291}"/>
                  </a:ext>
                </a:extLst>
              </p:cNvPr>
              <p:cNvSpPr txBox="1"/>
              <p:nvPr/>
            </p:nvSpPr>
            <p:spPr>
              <a:xfrm>
                <a:off x="202361" y="805929"/>
                <a:ext cx="5243587" cy="5511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Action Selection and Switching via Competition between DP and IP Currents</a:t>
                </a:r>
                <a:endParaRPr kumimoji="0" lang="en-US" sz="1600" b="1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- Firing activity of </a:t>
                </a:r>
                <a:r>
                  <a:rPr kumimoji="0" lang="en-US" sz="16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sz="1600" dirty="0">
                    <a:sym typeface="Symbol" panose="05050102010706020507" pitchFamily="18" charset="2"/>
                  </a:rPr>
                  <a:t> is determined via competition</a:t>
                </a: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between DP and IP synaptic currents.</a:t>
                </a:r>
              </a:p>
              <a:p>
                <a:endParaRPr kumimoji="0" lang="en-US" sz="600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- 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Time interval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0" lang="en-US" sz="1600" dirty="0">
                    <a:sym typeface="Symbol" panose="05050102010706020507" pitchFamily="18" charset="2"/>
                  </a:rPr>
                  <a:t>: Balance between DP and IP in </a:t>
                </a: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each channel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 Competition degree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ko-KR" altLang="en-US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𝒞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𝑑</m:t>
                        </m:r>
                      </m:sub>
                      <m:sup>
                        <m:d>
                          <m:dPr>
                            <m:ctrlPr>
                              <a:rPr kumimoji="0" lang="en-US" altLang="ko-KR" sz="16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kumimoji="0" lang="en-US" altLang="ko-KR" sz="16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𝐶h</m:t>
                            </m:r>
                          </m:e>
                        </m:d>
                      </m:sup>
                    </m:sSubSup>
                    <m:r>
                      <a:rPr kumimoji="0" lang="en-US" altLang="ko-KR" sz="16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(=</m:t>
                    </m:r>
                    <m:sSubSup>
                      <m:sSubSupPr>
                        <m:ctrlP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ko-KR" altLang="en-US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𝒮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𝐷𝑃</m:t>
                        </m:r>
                      </m:sub>
                      <m:sup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𝐶h</m:t>
                        </m:r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bSup>
                    <m:r>
                      <a:rPr kumimoji="0" lang="en-US" altLang="ko-KR" sz="16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/</m:t>
                    </m:r>
                    <m:sSubSup>
                      <m:sSubSup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ko-KR" altLang="en-US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𝒮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𝑃</m:t>
                        </m:r>
                      </m:sub>
                      <m:sup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𝐶h</m:t>
                        </m:r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bSup>
                    <m:r>
                      <a:rPr kumimoji="0" lang="en-US" sz="1600" b="0" i="1" dirty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)≃1</m:t>
                    </m:r>
                  </m:oMath>
                </a14:m>
                <a:endParaRPr kumimoji="0" lang="en-US" sz="1600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 </a:t>
                </a:r>
                <a:r>
                  <a:rPr kumimoji="0" lang="en-US" sz="16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sz="1600" dirty="0">
                    <a:sym typeface="Symbol" panose="05050102010706020507" pitchFamily="18" charset="2"/>
                  </a:rPr>
                  <a:t> fires very actively  No action selection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Time interval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: Strong focused inhibition via DP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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ko-KR" altLang="en-US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𝒞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𝑑</m:t>
                        </m:r>
                      </m:sub>
                      <m:sup>
                        <m:d>
                          <m:dPr>
                            <m:ctrlPr>
                              <a:rPr kumimoji="0" lang="en-US" altLang="ko-KR" sz="16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kumimoji="0" lang="en-US" altLang="ko-KR" sz="16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e>
                        </m:d>
                      </m:sup>
                    </m:sSubSup>
                    <m:r>
                      <a:rPr kumimoji="0" lang="en-US" altLang="ko-KR" sz="16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&gt;1</m:t>
                    </m:r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 Reduction of firing activity of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   (off-center effect)  Action-selected channel 1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Time interval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: Strong inhibition via DP in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channel 2 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ko-KR" altLang="en-US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𝒞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𝑑</m:t>
                        </m:r>
                      </m:sub>
                      <m:sup>
                        <m:d>
                          <m:dPr>
                            <m:ctrlPr>
                              <a:rPr kumimoji="0" lang="en-US" altLang="ko-KR" sz="16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kumimoji="0" lang="en-US" altLang="ko-KR" sz="16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e>
                        </m:d>
                      </m:sup>
                    </m:sSubSup>
                    <m:r>
                      <a:rPr kumimoji="0" lang="en-US" altLang="ko-KR" sz="16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&gt;</m:t>
                    </m:r>
                    <m:sSubSup>
                      <m:sSubSup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ko-KR" altLang="en-US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𝒞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𝑑</m:t>
                        </m:r>
                      </m:sub>
                      <m:sup>
                        <m:d>
                          <m:dPr>
                            <m:ctrlPr>
                              <a:rPr kumimoji="0" lang="en-US" altLang="ko-KR" sz="16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kumimoji="0" lang="en-US" altLang="ko-KR" sz="16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e>
                        </m:d>
                      </m:sup>
                    </m:sSubSup>
                    <m:r>
                      <a:rPr kumimoji="0" lang="en-US" altLang="ko-KR" sz="16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&gt;1</m:t>
                    </m:r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 Reduction of firing activity of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in channel 2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 Action switching to channel 2</a:t>
                </a:r>
              </a:p>
              <a:p>
                <a:endParaRPr kumimoji="0" lang="en-US" altLang="ko-KR" sz="1000" b="1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Activation Deselection in Channel 1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Strong inter-channel IP synaptic current from   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channel 2  Reduction of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ko-KR" altLang="en-US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𝒞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𝑑</m:t>
                        </m:r>
                      </m:sub>
                      <m:sup>
                        <m:d>
                          <m:dPr>
                            <m:ctrlPr>
                              <a:rPr kumimoji="0" lang="en-US" altLang="ko-KR" sz="16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kumimoji="0" lang="en-US" altLang="ko-KR" sz="16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e>
                        </m:d>
                      </m:sup>
                    </m:sSubSup>
                    <m:r>
                      <a:rPr kumimoji="0" lang="en-US" altLang="ko-KR" sz="16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 Action deselection in the channel 1</a:t>
                </a:r>
                <a:endParaRPr lang="en-US" sz="16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28987B0-1EB0-BC09-DA80-B409DA1462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361" y="805929"/>
                <a:ext cx="5243587" cy="5511765"/>
              </a:xfrm>
              <a:prstGeom prst="rect">
                <a:avLst/>
              </a:prstGeom>
              <a:blipFill>
                <a:blip r:embed="rId2"/>
                <a:stretch>
                  <a:fillRect l="-581" t="-332" r="-814" b="-442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437183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Action Selection and Switching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4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그림 3">
            <a:extLst>
              <a:ext uri="{FF2B5EF4-FFF2-40B4-BE49-F238E27FC236}">
                <a16:creationId xmlns:a16="http://schemas.microsoft.com/office/drawing/2014/main" id="{9618E963-A241-740D-7499-3F334A6AEE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3990" y="797270"/>
            <a:ext cx="3531410" cy="4149669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61D4DF02-B023-76DA-6986-DF09217635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8271" y="5169848"/>
            <a:ext cx="3547129" cy="1346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095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48CB11B-E5CF-FE54-2BA1-06637D25BBE9}"/>
                  </a:ext>
                </a:extLst>
              </p:cNvPr>
              <p:cNvSpPr txBox="1"/>
              <p:nvPr/>
            </p:nvSpPr>
            <p:spPr>
              <a:xfrm>
                <a:off x="202361" y="805929"/>
                <a:ext cx="8790716" cy="57904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DP Synaptic Currents in The Channel 1</a:t>
                </a:r>
                <a:endParaRPr kumimoji="0" lang="en-US" sz="1600" b="1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- Inhibitory DP current: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Strongly decrease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r>
                      <a:rPr kumimoji="0" lang="en-US" altLang="ko-KR" sz="16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&amp;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due to cortical input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𝑓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𝐶𝑡𝑥</m:t>
                        </m:r>
                      </m:sub>
                      <m:sup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bSup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kumimoji="0" lang="en-US" altLang="ko-KR" sz="16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15</m:t>
                    </m:r>
                    <m:r>
                      <m:rPr>
                        <m:sty m:val="p"/>
                      </m:rPr>
                      <a:rPr kumimoji="0" lang="en-US" altLang="ko-KR" sz="160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Hz</m:t>
                    </m:r>
                  </m:oMath>
                </a14:m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 Strong focused inhibition to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 Suppress the firing activity of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SNr</a:t>
                </a:r>
                <a:endParaRPr lang="ko-KR" altLang="ko-KR" sz="1600" dirty="0">
                  <a:effectLst/>
                  <a:latin typeface="Calibri" panose="020F0502020204030204" pitchFamily="34" charset="0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endParaRPr kumimoji="0" lang="en-US" sz="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IP Synaptic Currents in The Channel 1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Excitatory IP current: Increase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r>
                      <a:rPr kumimoji="0" lang="en-US" altLang="ko-KR" sz="16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and more increase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Decomposition of IP current into intra-and inter-channel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IP current: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 Increase in intra-channel IP current from STN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r>
                      <a:rPr kumimoji="0" lang="en-US" altLang="ko-KR" sz="16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&amp;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 Decrease in magnitude of IP current from GP in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r>
                      <a:rPr kumimoji="0" lang="en-US" altLang="ko-KR" sz="16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&amp;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kumimoji="0" lang="en-US" sz="1600" dirty="0">
                    <a:sym typeface="Symbol" panose="05050102010706020507" pitchFamily="18" charset="2"/>
                  </a:rPr>
                  <a:t> </a:t>
                </a: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  Increase in intra-channel IP current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</m:oMath>
                </a14:m>
                <a:endParaRPr kumimoji="0" lang="en-US" sz="1600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     and little decrease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600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 Increase in inter-channel IP current from channel 2 in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endParaRPr kumimoji="0" lang="en-US" sz="1600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 Decrease in inter-channel IP current from channel 3</a:t>
                </a: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  Increase in inter-channel IP current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600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</a:t>
                </a:r>
                <a:r>
                  <a:rPr kumimoji="0" lang="en-US" altLang="ko-KR" sz="1600" b="1" dirty="0">
                    <a:sym typeface="Symbol" panose="05050102010706020507" pitchFamily="18" charset="2"/>
                  </a:rPr>
                  <a:t> Strengths of DP &amp; IP Currents and Competition Degree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: Balance between DP and IP 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ko-KR" altLang="en-US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𝒞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𝑑</m:t>
                        </m:r>
                      </m:sub>
                      <m:sup>
                        <m:d>
                          <m:dPr>
                            <m:ctrlPr>
                              <a:rPr kumimoji="0" lang="en-US" altLang="ko-KR" sz="16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kumimoji="0" lang="en-US" altLang="ko-KR" sz="16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e>
                        </m:d>
                      </m:sup>
                    </m:sSubSup>
                    <m:r>
                      <a:rPr kumimoji="0" lang="en-US" altLang="ko-KR" sz="1600" i="1" dirty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≃1</m:t>
                    </m:r>
                  </m:oMath>
                </a14:m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ko-KR" altLang="en-US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𝒮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𝐷𝑃</m:t>
                        </m:r>
                      </m:sub>
                      <m:sup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bSup>
                    <m:r>
                      <a:rPr kumimoji="0" lang="en-US" altLang="ko-KR" sz="16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&gt;</m:t>
                    </m:r>
                    <m:sSubSup>
                      <m:sSubSup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ko-KR" altLang="en-US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𝒮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𝐼𝑃</m:t>
                        </m:r>
                      </m:sub>
                      <m:sup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 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ko-KR" altLang="en-US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𝒞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𝑑</m:t>
                        </m:r>
                      </m:sub>
                      <m:sup>
                        <m:d>
                          <m:dPr>
                            <m:ctrlPr>
                              <a:rPr kumimoji="0" lang="en-US" altLang="ko-KR" sz="16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kumimoji="0" lang="en-US" altLang="ko-KR" sz="16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e>
                        </m:d>
                      </m:sup>
                    </m:sSubSup>
                    <m:r>
                      <a:rPr kumimoji="0" lang="en-US" altLang="ko-KR" sz="16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=5.68</m:t>
                    </m:r>
                  </m:oMath>
                </a14:m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: Increase in IP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 Decrease in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ko-KR" altLang="en-US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𝒞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𝑑</m:t>
                        </m:r>
                      </m:sub>
                      <m:sup>
                        <m:d>
                          <m:dPr>
                            <m:ctrlPr>
                              <a:rPr kumimoji="0" lang="en-US" altLang="ko-KR" sz="16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kumimoji="0" lang="en-US" altLang="ko-KR" sz="16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e>
                        </m:d>
                      </m:sup>
                    </m:sSubSup>
                    <m:r>
                      <a:rPr kumimoji="0" lang="en-US" altLang="ko-KR" sz="16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=2.34</m:t>
                    </m:r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48CB11B-E5CF-FE54-2BA1-06637D25BB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361" y="805929"/>
                <a:ext cx="8790716" cy="5790496"/>
              </a:xfrm>
              <a:prstGeom prst="rect">
                <a:avLst/>
              </a:prstGeom>
              <a:blipFill>
                <a:blip r:embed="rId2"/>
                <a:stretch>
                  <a:fillRect l="-347" t="-316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818544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Quantitative Analysis for Action Selection in The Channel 1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5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그림 3">
            <a:extLst>
              <a:ext uri="{FF2B5EF4-FFF2-40B4-BE49-F238E27FC236}">
                <a16:creationId xmlns:a16="http://schemas.microsoft.com/office/drawing/2014/main" id="{F5F8E5FD-805F-87DE-5438-4F97363EF08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9857"/>
          <a:stretch/>
        </p:blipFill>
        <p:spPr>
          <a:xfrm>
            <a:off x="6185285" y="1980893"/>
            <a:ext cx="2932409" cy="1232083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EFBD1A57-CECC-C066-3A33-A03DFAEF374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0103"/>
          <a:stretch/>
        </p:blipFill>
        <p:spPr>
          <a:xfrm>
            <a:off x="6176094" y="4437112"/>
            <a:ext cx="2932410" cy="1214730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F92762ED-65CF-4A7F-F83C-7441573AC3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9475" y="5634114"/>
            <a:ext cx="5349987" cy="1232231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C0EF57FC-6BE2-C2C2-21A4-0F7CFF3DCCA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49857"/>
          <a:stretch/>
        </p:blipFill>
        <p:spPr>
          <a:xfrm>
            <a:off x="6190124" y="748671"/>
            <a:ext cx="2932409" cy="1232083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956EE8F3-CAE1-7EE5-ECB3-0C7B4ABDF38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50103"/>
          <a:stretch/>
        </p:blipFill>
        <p:spPr>
          <a:xfrm>
            <a:off x="6176095" y="3212976"/>
            <a:ext cx="2932409" cy="1214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556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7E207B-6450-DBEF-9CA4-0239079E3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798262B-85DB-36DA-86F2-09CBCFDCBFF6}"/>
                  </a:ext>
                </a:extLst>
              </p:cNvPr>
              <p:cNvSpPr txBox="1"/>
              <p:nvPr/>
            </p:nvSpPr>
            <p:spPr>
              <a:xfrm>
                <a:off x="202361" y="805929"/>
                <a:ext cx="8790716" cy="4743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DP Synaptic Currents in The Channel 2</a:t>
                </a:r>
                <a:endParaRPr kumimoji="0" lang="en-US" sz="1600" b="1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- Inhibitory DP current: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Strongly decrease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due to cortical input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𝑓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𝐶𝑡𝑥</m:t>
                        </m:r>
                      </m:sub>
                      <m:sup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bSup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kumimoji="0" lang="en-US" altLang="ko-KR" sz="16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23</m:t>
                    </m:r>
                    <m:r>
                      <m:rPr>
                        <m:sty m:val="p"/>
                      </m:rPr>
                      <a:rPr kumimoji="0" lang="en-US" altLang="ko-KR" sz="160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Hz</m:t>
                    </m:r>
                  </m:oMath>
                </a14:m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 Strong focused inhibition to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 Suppress the firing activity of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SNr</a:t>
                </a:r>
                <a:endParaRPr lang="ko-KR" altLang="ko-KR" sz="1600" dirty="0">
                  <a:effectLst/>
                  <a:latin typeface="Calibri" panose="020F0502020204030204" pitchFamily="34" charset="0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endParaRPr kumimoji="0" lang="en-US" sz="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IP Synaptic Currents in The Channel 2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Excitatory IP current: Increase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Decomposition of IP current into intra-and inter-channel IP current: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 Increase in intra-channel IP current from STN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 Decrease in magnitude of IP current from GP in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kumimoji="0" lang="en-US" sz="1600" dirty="0">
                    <a:sym typeface="Symbol" panose="05050102010706020507" pitchFamily="18" charset="2"/>
                  </a:rPr>
                  <a:t> </a:t>
                </a: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  Increase in intra-channel IP current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600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 Increase in inter-channel IP current from channel 1 in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endParaRPr kumimoji="0" lang="en-US" sz="1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     and little decrease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endParaRPr kumimoji="0" lang="en-US" sz="1600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 Decrease in inter-channel IP current from channel 3</a:t>
                </a: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  Increase in inter-channel IP current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endParaRPr kumimoji="0" lang="en-US" sz="1600" dirty="0">
                  <a:sym typeface="Symbol" panose="05050102010706020507" pitchFamily="18" charset="2"/>
                </a:endParaRPr>
              </a:p>
              <a:p>
                <a:endParaRPr kumimoji="0" lang="en-US" sz="600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</a:t>
                </a:r>
                <a:r>
                  <a:rPr kumimoji="0" lang="en-US" altLang="ko-KR" sz="1600" b="1" dirty="0">
                    <a:sym typeface="Symbol" panose="05050102010706020507" pitchFamily="18" charset="2"/>
                  </a:rPr>
                  <a:t> Strengths of DP &amp; IP Currents and Competition Degree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r>
                      <a:rPr kumimoji="0" lang="en-US" altLang="ko-KR" sz="16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&amp;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: Balance between DP and IP 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ko-KR" altLang="en-US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𝒞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𝑑</m:t>
                        </m:r>
                      </m:sub>
                      <m:sup>
                        <m:d>
                          <m:dPr>
                            <m:ctrlPr>
                              <a:rPr kumimoji="0" lang="en-US" altLang="ko-KR" sz="16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kumimoji="0" lang="en-US" altLang="ko-KR" sz="16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e>
                        </m:d>
                      </m:sup>
                    </m:sSubSup>
                    <m:r>
                      <a:rPr kumimoji="0" lang="en-US" altLang="ko-KR" sz="1600" i="1" dirty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≃1</m:t>
                    </m:r>
                  </m:oMath>
                </a14:m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ko-KR" altLang="en-US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𝒮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𝐷𝑃</m:t>
                        </m:r>
                      </m:sub>
                      <m:sup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bSup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&gt;</m:t>
                    </m:r>
                    <m:sSubSup>
                      <m:sSubSup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ko-KR" altLang="en-US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𝒮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𝐼𝑃</m:t>
                        </m:r>
                      </m:sub>
                      <m:sup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 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ko-KR" altLang="en-US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𝒞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𝑑</m:t>
                        </m:r>
                      </m:sub>
                      <m:sup>
                        <m:d>
                          <m:dPr>
                            <m:ctrlPr>
                              <a:rPr kumimoji="0" lang="en-US" altLang="ko-KR" sz="16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kumimoji="0" lang="en-US" altLang="ko-KR" sz="16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e>
                        </m:d>
                      </m:sup>
                    </m:sSubSup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kumimoji="0" lang="en-US" altLang="ko-KR" sz="16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3.54</m:t>
                    </m:r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798262B-85DB-36DA-86F2-09CBCFDCBF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361" y="805929"/>
                <a:ext cx="8790716" cy="4743414"/>
              </a:xfrm>
              <a:prstGeom prst="rect">
                <a:avLst/>
              </a:prstGeom>
              <a:blipFill>
                <a:blip r:embed="rId2"/>
                <a:stretch>
                  <a:fillRect l="-347" t="-386" b="-25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84066FAD-3BE3-63F6-0CC0-F66E1202A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818544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Quantitative Analysis for Action Selection in The Channel 2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D07A61-D267-E8ED-B15E-9DFC7CE15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6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34D54316-DCD4-B455-32E7-08555F52C714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그림 9">
            <a:extLst>
              <a:ext uri="{FF2B5EF4-FFF2-40B4-BE49-F238E27FC236}">
                <a16:creationId xmlns:a16="http://schemas.microsoft.com/office/drawing/2014/main" id="{40BECD93-BA7A-EEC6-5EE2-CC49D9E7568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75126"/>
          <a:stretch/>
        </p:blipFill>
        <p:spPr>
          <a:xfrm>
            <a:off x="7378342" y="818002"/>
            <a:ext cx="1563297" cy="1207462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33494461-8D57-AC3C-3EFA-06A992E9DF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5856" y="5700074"/>
            <a:ext cx="5275681" cy="1157926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191E73E1-1C93-CB09-C31B-AC2B2BF3B4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0008" r="24985"/>
          <a:stretch/>
        </p:blipFill>
        <p:spPr>
          <a:xfrm>
            <a:off x="7375391" y="3232926"/>
            <a:ext cx="1571712" cy="1207462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4442A052-2188-0463-33C5-9A1A86FBFBC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4796" r="50284"/>
          <a:stretch/>
        </p:blipFill>
        <p:spPr>
          <a:xfrm>
            <a:off x="7375391" y="2025464"/>
            <a:ext cx="1566248" cy="1207462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40BA6641-14C9-2CA2-181C-16C1D15153B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4993"/>
          <a:stretch/>
        </p:blipFill>
        <p:spPr>
          <a:xfrm>
            <a:off x="7369925" y="4429048"/>
            <a:ext cx="1571713" cy="1207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973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80CBD-51A0-E70E-4D87-EA2E8966A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1CCD2D8-7084-B1BA-9CCE-E2526AA96106}"/>
                  </a:ext>
                </a:extLst>
              </p:cNvPr>
              <p:cNvSpPr txBox="1"/>
              <p:nvPr/>
            </p:nvSpPr>
            <p:spPr>
              <a:xfrm>
                <a:off x="202361" y="805929"/>
                <a:ext cx="8790716" cy="4927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DP Synaptic Currents in The Channel 3</a:t>
                </a:r>
                <a:endParaRPr kumimoji="0" lang="en-US" sz="1600" b="1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- Inhibitory DP current: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Small and nearly the same for all time interval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due to tonic cortical input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𝑓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𝐶𝑡𝑥</m:t>
                        </m:r>
                      </m:sub>
                      <m:sup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bSup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kumimoji="0" lang="en-US" altLang="ko-KR" sz="16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3</m:t>
                    </m:r>
                    <m:r>
                      <m:rPr>
                        <m:sty m:val="p"/>
                      </m:rPr>
                      <a:rPr kumimoji="0" lang="en-US" altLang="ko-KR" sz="160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Hz</m:t>
                    </m:r>
                  </m:oMath>
                </a14:m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 Weak inhibition to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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fires actively.</a:t>
                </a:r>
                <a:endParaRPr lang="ko-KR" altLang="ko-KR" sz="1600" dirty="0">
                  <a:effectLst/>
                  <a:latin typeface="Calibri" panose="020F0502020204030204" pitchFamily="34" charset="0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endParaRPr kumimoji="0" lang="en-US" sz="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IP Synaptic Currents in The Channel 3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Excitatory IP current: Small and nearly the same for all time interval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Decomposition of IP current into intra-and inter-channel IP current: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 With increasing time interval,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 Decrease in intra-channel IP current from STN</a:t>
                </a: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 Decrease in magnitude of IP current from GP</a:t>
                </a: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  Decrease in intra-channel IP current</a:t>
                </a:r>
              </a:p>
              <a:p>
                <a:endParaRPr kumimoji="0" lang="en-US" sz="600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 Increase in inter-channel IP current from channel 1 in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endParaRPr kumimoji="0" lang="en-US" sz="1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     and little decrease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  <m:r>
                      <a:rPr kumimoji="0" lang="en-US" altLang="ko-KR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endParaRPr kumimoji="0" lang="en-US" sz="1600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 Increase in inter-channel IP current from channel 2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endParaRPr kumimoji="0" lang="en-US" sz="1600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    Increase in inter-channel IP current</a:t>
                </a:r>
              </a:p>
              <a:p>
                <a:endParaRPr kumimoji="0" lang="en-US" sz="600" dirty="0">
                  <a:sym typeface="Symbol" panose="05050102010706020507" pitchFamily="18" charset="2"/>
                </a:endParaRP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</a:t>
                </a:r>
                <a:r>
                  <a:rPr kumimoji="0" lang="en-US" altLang="ko-KR" sz="1600" b="1" dirty="0">
                    <a:sym typeface="Symbol" panose="05050102010706020507" pitchFamily="18" charset="2"/>
                  </a:rPr>
                  <a:t> Strengths of DP &amp; IP Currents and Competition Degree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Strengths of DP &amp; IP currents are nearly the same for all time interval</a:t>
                </a:r>
              </a:p>
              <a:p>
                <a:r>
                  <a:rPr kumimoji="0" lang="en-US" sz="1600" dirty="0">
                    <a:sym typeface="Symbol" panose="05050102010706020507" pitchFamily="18" charset="2"/>
                  </a:rPr>
                  <a:t>    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</a:t>
                </a:r>
                <a:r>
                  <a:rPr kumimoji="0" lang="en-US" sz="1600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ko-KR" altLang="en-US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𝒞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𝑑</m:t>
                        </m:r>
                      </m:sub>
                      <m:sup>
                        <m:d>
                          <m:dPr>
                            <m:ctrlPr>
                              <a:rPr kumimoji="0" lang="en-US" altLang="ko-KR" sz="16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kumimoji="0" lang="en-US" altLang="ko-KR" sz="16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3</m:t>
                            </m:r>
                          </m:e>
                        </m:d>
                      </m:sup>
                    </m:sSubSup>
                    <m:r>
                      <a:rPr kumimoji="0" lang="en-US" altLang="ko-KR" sz="16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&lt;1</m:t>
                    </m:r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1CCD2D8-7084-B1BA-9CCE-E2526AA961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361" y="805929"/>
                <a:ext cx="8790716" cy="4927439"/>
              </a:xfrm>
              <a:prstGeom prst="rect">
                <a:avLst/>
              </a:prstGeom>
              <a:blipFill>
                <a:blip r:embed="rId2"/>
                <a:stretch>
                  <a:fillRect l="-347" t="-371" b="-12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8E03834F-2427-B75B-7C55-99F404D7A4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818544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Quantitative Analysis for Action Selection in The Channel 3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5DD714-06BF-F10E-B476-2C5D58B63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7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6C8321C5-B5B8-96C1-68CA-2B7BACB4CEB6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그림 3">
            <a:extLst>
              <a:ext uri="{FF2B5EF4-FFF2-40B4-BE49-F238E27FC236}">
                <a16:creationId xmlns:a16="http://schemas.microsoft.com/office/drawing/2014/main" id="{7300F2C1-5245-BD07-A2F4-454581E2CF1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50429"/>
          <a:stretch/>
        </p:blipFill>
        <p:spPr>
          <a:xfrm>
            <a:off x="7188970" y="795258"/>
            <a:ext cx="1721975" cy="1201270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AE8185E3-F85A-CC57-00F7-E3E638F1E53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50000"/>
          <a:stretch/>
        </p:blipFill>
        <p:spPr>
          <a:xfrm>
            <a:off x="7152100" y="3149778"/>
            <a:ext cx="1795713" cy="1201270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2D550C8F-43AF-8642-8A82-F75C6B4A49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6588" y="5636995"/>
            <a:ext cx="5294258" cy="1170309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F530B49E-DE33-3D29-11B4-07838781C0F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8074"/>
          <a:stretch/>
        </p:blipFill>
        <p:spPr>
          <a:xfrm>
            <a:off x="7111353" y="1998393"/>
            <a:ext cx="1803791" cy="1201270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44EAA048-97EF-3448-5C9C-46067796E34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0000"/>
          <a:stretch/>
        </p:blipFill>
        <p:spPr>
          <a:xfrm>
            <a:off x="7152099" y="4351048"/>
            <a:ext cx="1795714" cy="120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749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2E733FD-063D-2FDA-D3A8-5C50D116801B}"/>
                  </a:ext>
                </a:extLst>
              </p:cNvPr>
              <p:cNvSpPr txBox="1"/>
              <p:nvPr/>
            </p:nvSpPr>
            <p:spPr>
              <a:xfrm>
                <a:off x="29755" y="805929"/>
                <a:ext cx="9095239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Off-center and On-surround Effect for Action Selection </a:t>
                </a:r>
              </a:p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 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</m:oMath>
                </a14:m>
                <a:endParaRPr kumimoji="0" lang="en-US" altLang="ko-KR" sz="1600" b="1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Strong focused inhibition to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via DP synaptic current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 Suppress firing activity of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(</a:t>
                </a:r>
                <a:r>
                  <a:rPr kumimoji="0" lang="en-US" altLang="ko-KR" sz="1600" b="1" dirty="0">
                    <a:sym typeface="Symbol" panose="05050102010706020507" pitchFamily="18" charset="2"/>
                  </a:rPr>
                  <a:t>off-center effect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)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 Leading to action selection in channel 1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Intra-channel IP synaptic current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 Suppressing to action selection in channel 1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Effect of DP &gt; Effect of Intra-channel IP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 Action selection in channel 1  </a:t>
                </a:r>
              </a:p>
              <a:p>
                <a:endParaRPr kumimoji="0" lang="en-US" altLang="ko-KR" sz="6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Inter-channel IP synaptic currents to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in neighboring channel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 Suppressing to action selection in neighboring channel</a:t>
                </a:r>
              </a:p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        (on-surround effect)</a:t>
                </a:r>
              </a:p>
              <a:p>
                <a:endParaRPr kumimoji="0" lang="en-US" altLang="ko-KR" sz="1000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b="1" dirty="0">
                    <a:sym typeface="Symbol" panose="05050102010706020507" pitchFamily="18" charset="2"/>
                  </a:rPr>
                  <a:t> Off-center and On-surround Effect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𝐼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endParaRPr kumimoji="0" lang="en-US" altLang="ko-KR" sz="1600" b="1" dirty="0">
                  <a:sym typeface="Symbol" panose="05050102010706020507" pitchFamily="18" charset="2"/>
                </a:endParaRP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- Strong focused inhibition to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via DP synaptic current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 Action switching from channel 1 to channel 2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    (</a:t>
                </a:r>
                <a:r>
                  <a:rPr kumimoji="0" lang="en-US" altLang="ko-KR" sz="1600" b="1" dirty="0">
                    <a:sym typeface="Symbol" panose="05050102010706020507" pitchFamily="18" charset="2"/>
                  </a:rPr>
                  <a:t>off-center effect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)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Intra-channel IP synaptic current 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 Suppressing to action selection in channel 2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- Strong Inter-channel IP synaptic current from channel 2</a:t>
                </a:r>
              </a:p>
              <a:p>
                <a:r>
                  <a:rPr kumimoji="0" lang="en-US" altLang="ko-KR" sz="1600" dirty="0">
                    <a:sym typeface="Symbol" panose="05050102010706020507" pitchFamily="18" charset="2"/>
                  </a:rPr>
                  <a:t>     Action deselection in channel 1 (</a:t>
                </a:r>
                <a:r>
                  <a:rPr kumimoji="0" lang="en-US" altLang="ko-KR" sz="1600" b="1" dirty="0">
                    <a:sym typeface="Symbol" panose="05050102010706020507" pitchFamily="18" charset="2"/>
                  </a:rPr>
                  <a:t>on-surround effect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)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2E733FD-063D-2FDA-D3A8-5C50D11680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55" y="805929"/>
                <a:ext cx="9095239" cy="5262979"/>
              </a:xfrm>
              <a:prstGeom prst="rect">
                <a:avLst/>
              </a:prstGeom>
              <a:blipFill>
                <a:blip r:embed="rId2"/>
                <a:stretch>
                  <a:fillRect l="-402" t="-347" b="-46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919674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Off-center and On-surround Effect via DP and IP Synaptic Currents</a:t>
            </a:r>
            <a:endParaRPr kumimoji="0" lang="en-US" altLang="ko-KR" sz="1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8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그림 3">
            <a:extLst>
              <a:ext uri="{FF2B5EF4-FFF2-40B4-BE49-F238E27FC236}">
                <a16:creationId xmlns:a16="http://schemas.microsoft.com/office/drawing/2014/main" id="{DD5BD160-65DC-333C-AB99-44AB5F2C78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4141" y="716484"/>
            <a:ext cx="3358956" cy="1679478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2711B6AA-3245-6316-6CFC-2389B9B785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0325" y="2385848"/>
            <a:ext cx="2398179" cy="1377019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CBB7239F-FB01-536E-9453-E6260F37D7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34141" y="3790056"/>
            <a:ext cx="3368510" cy="1702496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C97CF49B-E8ED-3F09-0F7D-2D71F35D56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97457" y="5463484"/>
            <a:ext cx="2411568" cy="1394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56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15">
                <a:extLst>
                  <a:ext uri="{FF2B5EF4-FFF2-40B4-BE49-F238E27FC236}">
                    <a16:creationId xmlns:a16="http://schemas.microsoft.com/office/drawing/2014/main" id="{65BA4351-FBDD-7C00-4A33-F435765D5B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24" y="764704"/>
                <a:ext cx="9096375" cy="57500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800" b="1" dirty="0">
                    <a:sym typeface="Symbol" panose="05050102010706020507" pitchFamily="18" charset="2"/>
                  </a:rPr>
                  <a:t>Basal Ganglia (BG)</a:t>
                </a:r>
                <a:endParaRPr kumimoji="0" lang="en-US" altLang="ko-KR" sz="1800" b="1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lang="en-US" altLang="ko-KR" sz="1600" dirty="0"/>
                  <a:t>   - </a:t>
                </a:r>
                <a:r>
                  <a:rPr lang="en-US" altLang="ko-KR" sz="1600" b="0" i="0" u="none" strike="noStrike" baseline="0" dirty="0"/>
                  <a:t>A group of subcortical nuclei exhibiting a diverse of functions for motor and cognition </a:t>
                </a:r>
              </a:p>
              <a:p>
                <a:pPr>
                  <a:buNone/>
                </a:pPr>
                <a:r>
                  <a:rPr lang="en-US" altLang="ko-KR" sz="1600" dirty="0"/>
                  <a:t>   -</a:t>
                </a:r>
                <a:r>
                  <a:rPr lang="en-US" altLang="ko-KR" sz="1600" b="0" i="0" u="none" strike="noStrike" baseline="0" dirty="0"/>
                  <a:t> </a:t>
                </a:r>
                <a:r>
                  <a:rPr lang="en-US" altLang="ko-KR" sz="1600" dirty="0"/>
                  <a:t>Control of voluntary movement and important roles in cognitive processes </a:t>
                </a:r>
              </a:p>
              <a:p>
                <a:pPr>
                  <a:buNone/>
                </a:pPr>
                <a:r>
                  <a:rPr lang="en-US" altLang="ko-KR" sz="1600" dirty="0"/>
                  <a:t>      (e.g., action selection, motor planning)</a:t>
                </a:r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b="1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 Off-center and On-surround </a:t>
                </a:r>
                <a:r>
                  <a:rPr kumimoji="0" lang="en-US" altLang="ko-KR" sz="1800" b="1" dirty="0">
                    <a:sym typeface="Symbol" panose="05050102010706020507" pitchFamily="18" charset="2"/>
                  </a:rPr>
                  <a:t>Effects for Action Selection</a:t>
                </a:r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- Strong focused inhibition from D1 SPNs via direct pathway (DP) in a channel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 A desired action is selected </a:t>
                </a:r>
                <a:r>
                  <a:rPr kumimoji="0" lang="en-US" altLang="ko-KR" sz="1600" b="1" dirty="0">
                    <a:sym typeface="Symbol" panose="05050102010706020507" pitchFamily="18" charset="2"/>
                  </a:rPr>
                  <a:t>(Off-center Effect)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- Two types of indirect pathways (IPs): Intra- and inter-channel IP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Intra-channel IP: Role of brake to suppress the desired action in the corresponding channel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Inter-channel IP: Role to suppress the competing action of neighboring channels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                      </a:t>
                </a:r>
                <a:r>
                  <a:rPr kumimoji="0" lang="en-US" altLang="ko-KR" sz="1600" b="1" dirty="0">
                    <a:sym typeface="Symbol" panose="05050102010706020507" pitchFamily="18" charset="2"/>
                  </a:rPr>
                  <a:t>(On-surrounding Effect)</a:t>
                </a:r>
              </a:p>
              <a:p>
                <a:pPr>
                  <a:buNone/>
                </a:pPr>
                <a:endParaRPr kumimoji="0" lang="en-US" altLang="ko-KR" sz="700" b="1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 Quantitative Analysis of Roles of DP and IP</a:t>
                </a:r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- Firing activity of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: Determined via competition between DP and IP synaptic currents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- </a:t>
                </a:r>
                <a:r>
                  <a:rPr kumimoji="0" lang="en-US" altLang="ko-KR" sz="1600" b="1" dirty="0">
                    <a:sym typeface="Symbol" panose="05050102010706020507" pitchFamily="18" charset="2"/>
                  </a:rPr>
                  <a:t>Competition Degree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ko-KR" altLang="en-US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𝒞</m:t>
                        </m:r>
                      </m:e>
                      <m:sub>
                        <m:r>
                          <a:rPr kumimoji="0" lang="en-US" altLang="ko-KR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𝑑</m:t>
                        </m:r>
                      </m:sub>
                      <m:sup>
                        <m:d>
                          <m:dPr>
                            <m:ctrlPr>
                              <a:rPr kumimoji="0" lang="en-US" altLang="ko-KR" sz="16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kumimoji="0" lang="en-US" altLang="ko-KR" sz="16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𝐶h</m:t>
                            </m:r>
                          </m:e>
                        </m:d>
                      </m:sup>
                    </m:sSubSup>
                    <m:r>
                      <a:rPr kumimoji="0" lang="en-US" altLang="ko-KR" sz="16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given by the ratio of strength of DP to the strength of IP: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    Well characterize the roles of DP and IP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- Cause-and-effect: Firing activity of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 Output indicator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                      Competition degree 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 Good role of indicator for the synaptic inputs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                                                     into the </a:t>
                </a:r>
                <a:r>
                  <a:rPr kumimoji="0" lang="en-US" altLang="ko-KR" sz="1600" dirty="0" err="1">
                    <a:solidFill>
                      <a:schemeClr val="tx1"/>
                    </a:solidFill>
                    <a:sym typeface="Symbol" panose="05050102010706020507" pitchFamily="18" charset="2"/>
                  </a:rPr>
                  <a:t>SNr</a:t>
                </a:r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7" name="TextBox 15">
                <a:extLst>
                  <a:ext uri="{FF2B5EF4-FFF2-40B4-BE49-F238E27FC236}">
                    <a16:creationId xmlns:a16="http://schemas.microsoft.com/office/drawing/2014/main" id="{65BA4351-FBDD-7C00-4A33-F435765D5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624" y="764704"/>
                <a:ext cx="9096375" cy="5750036"/>
              </a:xfrm>
              <a:prstGeom prst="rect">
                <a:avLst/>
              </a:prstGeom>
              <a:blipFill>
                <a:blip r:embed="rId3"/>
                <a:stretch>
                  <a:fillRect l="-603" t="-530" b="-31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BC142FA6-7C80-BD96-E096-91D41A854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3" y="115888"/>
            <a:ext cx="14668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Summary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C2B8D458-45BA-B240-6D34-2684FBBC7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9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BC12B22D-F2B5-CB2A-75E9-E4E8143E1CBF}"/>
              </a:ext>
            </a:extLst>
          </p:cNvPr>
          <p:cNvCxnSpPr/>
          <p:nvPr/>
        </p:nvCxnSpPr>
        <p:spPr>
          <a:xfrm>
            <a:off x="611188" y="650334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5765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15953</TotalTime>
  <Words>1710</Words>
  <Application>Microsoft Office PowerPoint</Application>
  <PresentationFormat>화면 슬라이드 쇼(4:3)</PresentationFormat>
  <Paragraphs>210</Paragraphs>
  <Slides>9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6" baseType="lpstr">
      <vt:lpstr>굴림</vt:lpstr>
      <vt:lpstr>맑은 고딕</vt:lpstr>
      <vt:lpstr>Arial</vt:lpstr>
      <vt:lpstr>Calibri</vt:lpstr>
      <vt:lpstr>Cambria Math</vt:lpstr>
      <vt:lpstr>Symbol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R&amp;D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Corporation</dc:creator>
  <cp:lastModifiedBy>임우창</cp:lastModifiedBy>
  <cp:revision>767</cp:revision>
  <dcterms:created xsi:type="dcterms:W3CDTF">2006-10-05T04:04:58Z</dcterms:created>
  <dcterms:modified xsi:type="dcterms:W3CDTF">2025-04-22T06:26:54Z</dcterms:modified>
</cp:coreProperties>
</file>